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7" r:id="rId3"/>
    <p:sldId id="259" r:id="rId4"/>
    <p:sldId id="260" r:id="rId5"/>
    <p:sldId id="261" r:id="rId6"/>
    <p:sldId id="264" r:id="rId7"/>
    <p:sldId id="258" r:id="rId8"/>
    <p:sldId id="374" r:id="rId9"/>
    <p:sldId id="262" r:id="rId10"/>
    <p:sldId id="263" r:id="rId11"/>
    <p:sldId id="265" r:id="rId12"/>
    <p:sldId id="266" r:id="rId13"/>
    <p:sldId id="306" r:id="rId14"/>
    <p:sldId id="307" r:id="rId15"/>
    <p:sldId id="308" r:id="rId16"/>
    <p:sldId id="309" r:id="rId17"/>
    <p:sldId id="310" r:id="rId18"/>
    <p:sldId id="311" r:id="rId19"/>
    <p:sldId id="267" r:id="rId20"/>
    <p:sldId id="313" r:id="rId21"/>
    <p:sldId id="372" r:id="rId22"/>
    <p:sldId id="373" r:id="rId23"/>
    <p:sldId id="339" r:id="rId24"/>
    <p:sldId id="301" r:id="rId25"/>
    <p:sldId id="335" r:id="rId26"/>
    <p:sldId id="336" r:id="rId27"/>
    <p:sldId id="296" r:id="rId28"/>
    <p:sldId id="362" r:id="rId29"/>
    <p:sldId id="368" r:id="rId30"/>
    <p:sldId id="354" r:id="rId31"/>
  </p:sldIdLst>
  <p:sldSz cx="12192000" cy="6858000"/>
  <p:notesSz cx="6858000" cy="9144000"/>
  <p:defaultTextStyle>
    <a:defPPr>
      <a:defRPr lang="es-C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8E01"/>
    <a:srgbClr val="FAA634"/>
    <a:srgbClr val="F78C15"/>
    <a:srgbClr val="FD8E00"/>
    <a:srgbClr val="7F7F7F"/>
    <a:srgbClr val="BFBFBF"/>
    <a:srgbClr val="F69021"/>
    <a:srgbClr val="F26D0D"/>
    <a:srgbClr val="929496"/>
    <a:srgbClr val="D1D4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47" autoAdjust="0"/>
    <p:restoredTop sz="93979" autoAdjust="0"/>
  </p:normalViewPr>
  <p:slideViewPr>
    <p:cSldViewPr snapToGrid="0">
      <p:cViewPr varScale="1">
        <p:scale>
          <a:sx n="66" d="100"/>
          <a:sy n="66" d="100"/>
        </p:scale>
        <p:origin x="224" y="1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BCE768C-339F-4240-9DED-86C04FDDC097}" type="doc">
      <dgm:prSet loTypeId="urn:microsoft.com/office/officeart/2005/8/layout/cycle5" loCatId="" qsTypeId="urn:microsoft.com/office/officeart/2005/8/quickstyle/simple1" qsCatId="simple" csTypeId="urn:microsoft.com/office/officeart/2005/8/colors/colorful5" csCatId="colorful" phldr="1"/>
      <dgm:spPr/>
      <dgm:t>
        <a:bodyPr/>
        <a:lstStyle/>
        <a:p>
          <a:endParaRPr lang="en-US"/>
        </a:p>
      </dgm:t>
    </dgm:pt>
    <dgm:pt modelId="{DAA92F40-F836-C042-A781-714ACBD996F0}">
      <dgm:prSet phldrT="[Text]" custT="1"/>
      <dgm:spPr/>
      <dgm:t>
        <a:bodyPr/>
        <a:lstStyle/>
        <a:p>
          <a:r>
            <a:rPr lang="es-ES_tradnl" sz="2400" noProof="0" dirty="0"/>
            <a:t>Planeación</a:t>
          </a:r>
        </a:p>
        <a:p>
          <a:r>
            <a:rPr lang="es-ES_tradnl" sz="1400" noProof="0" dirty="0"/>
            <a:t>Definir las metas y las formas de alcanzarlas</a:t>
          </a:r>
        </a:p>
      </dgm:t>
    </dgm:pt>
    <dgm:pt modelId="{6EC5C3BB-8DEE-E644-BFC1-D33DEA0DCCE7}" type="parTrans" cxnId="{54F89925-BFC2-C240-8695-D9B5E9722CE4}">
      <dgm:prSet/>
      <dgm:spPr/>
      <dgm:t>
        <a:bodyPr/>
        <a:lstStyle/>
        <a:p>
          <a:endParaRPr lang="es-ES_tradnl" noProof="0" dirty="0"/>
        </a:p>
      </dgm:t>
    </dgm:pt>
    <dgm:pt modelId="{D4B78340-7BCA-D545-84F7-E0DB31A84724}" type="sibTrans" cxnId="{54F89925-BFC2-C240-8695-D9B5E9722CE4}">
      <dgm:prSet/>
      <dgm:spPr/>
      <dgm:t>
        <a:bodyPr/>
        <a:lstStyle/>
        <a:p>
          <a:endParaRPr lang="es-ES_tradnl" noProof="0" dirty="0"/>
        </a:p>
      </dgm:t>
    </dgm:pt>
    <dgm:pt modelId="{115D8819-D8CC-E342-B9B1-96B8D03E25F4}">
      <dgm:prSet phldrT="[Text]" custT="1"/>
      <dgm:spPr/>
      <dgm:t>
        <a:bodyPr/>
        <a:lstStyle/>
        <a:p>
          <a:r>
            <a:rPr lang="es-ES_tradnl" sz="2400" noProof="0" dirty="0"/>
            <a:t>Organización</a:t>
          </a:r>
        </a:p>
        <a:p>
          <a:r>
            <a:rPr lang="es-ES_tradnl" sz="1400" noProof="0" dirty="0"/>
            <a:t>Asignar la responsabilidad de lograr las tareas</a:t>
          </a:r>
        </a:p>
      </dgm:t>
    </dgm:pt>
    <dgm:pt modelId="{7D324B08-C8E4-4641-99DF-30F6EC3DD220}" type="parTrans" cxnId="{3DAF379E-F233-334D-A817-C7982FBDF3DE}">
      <dgm:prSet/>
      <dgm:spPr/>
      <dgm:t>
        <a:bodyPr/>
        <a:lstStyle/>
        <a:p>
          <a:endParaRPr lang="es-ES_tradnl" noProof="0" dirty="0"/>
        </a:p>
      </dgm:t>
    </dgm:pt>
    <dgm:pt modelId="{EC7B3180-FB77-414C-B816-358A523A3B10}" type="sibTrans" cxnId="{3DAF379E-F233-334D-A817-C7982FBDF3DE}">
      <dgm:prSet/>
      <dgm:spPr/>
      <dgm:t>
        <a:bodyPr/>
        <a:lstStyle/>
        <a:p>
          <a:endParaRPr lang="es-ES_tradnl" noProof="0" dirty="0"/>
        </a:p>
      </dgm:t>
    </dgm:pt>
    <dgm:pt modelId="{1FD2E5B9-08CD-4445-9E8C-089C33D68D63}">
      <dgm:prSet phldrT="[Text]" custT="1"/>
      <dgm:spPr/>
      <dgm:t>
        <a:bodyPr/>
        <a:lstStyle/>
        <a:p>
          <a:r>
            <a:rPr lang="es-ES_tradnl" sz="2400" noProof="0" dirty="0"/>
            <a:t>Liderazgo o Dirección</a:t>
          </a:r>
        </a:p>
        <a:p>
          <a:r>
            <a:rPr lang="es-ES_tradnl" sz="1400" noProof="0" dirty="0"/>
            <a:t>Utilizar la influencia para motiva a los empleados</a:t>
          </a:r>
        </a:p>
      </dgm:t>
    </dgm:pt>
    <dgm:pt modelId="{509BAA2B-A129-324D-8BF5-27CA088294BC}" type="parTrans" cxnId="{637BB49F-4B6C-FD4A-9CA7-C1C7DF718827}">
      <dgm:prSet/>
      <dgm:spPr/>
      <dgm:t>
        <a:bodyPr/>
        <a:lstStyle/>
        <a:p>
          <a:endParaRPr lang="es-ES_tradnl" noProof="0" dirty="0"/>
        </a:p>
      </dgm:t>
    </dgm:pt>
    <dgm:pt modelId="{7AF2DB4A-7CFA-4F40-BC70-915E8A65C6F0}" type="sibTrans" cxnId="{637BB49F-4B6C-FD4A-9CA7-C1C7DF718827}">
      <dgm:prSet/>
      <dgm:spPr/>
      <dgm:t>
        <a:bodyPr/>
        <a:lstStyle/>
        <a:p>
          <a:endParaRPr lang="es-ES_tradnl" noProof="0" dirty="0"/>
        </a:p>
      </dgm:t>
    </dgm:pt>
    <dgm:pt modelId="{C6AA9666-75DC-BE4C-BCD4-8E47DA91650A}">
      <dgm:prSet phldrT="[Text]" custT="1"/>
      <dgm:spPr/>
      <dgm:t>
        <a:bodyPr/>
        <a:lstStyle/>
        <a:p>
          <a:r>
            <a:rPr lang="es-ES_tradnl" sz="2400" noProof="0" dirty="0"/>
            <a:t>Control</a:t>
          </a:r>
        </a:p>
        <a:p>
          <a:r>
            <a:rPr lang="es-ES_tradnl" sz="1400" noProof="0" dirty="0"/>
            <a:t>Monitorear las actividades y hacer correcciones</a:t>
          </a:r>
        </a:p>
      </dgm:t>
    </dgm:pt>
    <dgm:pt modelId="{47736EC3-3EFB-6741-8996-40F519D2A770}" type="parTrans" cxnId="{F2DD5DFC-88DF-C447-805E-6B34994934BC}">
      <dgm:prSet/>
      <dgm:spPr/>
      <dgm:t>
        <a:bodyPr/>
        <a:lstStyle/>
        <a:p>
          <a:endParaRPr lang="es-ES_tradnl" noProof="0" dirty="0"/>
        </a:p>
      </dgm:t>
    </dgm:pt>
    <dgm:pt modelId="{3511ED8E-CC94-6742-84AA-32DD4E218A33}" type="sibTrans" cxnId="{F2DD5DFC-88DF-C447-805E-6B34994934BC}">
      <dgm:prSet/>
      <dgm:spPr/>
      <dgm:t>
        <a:bodyPr/>
        <a:lstStyle/>
        <a:p>
          <a:endParaRPr lang="es-ES_tradnl" noProof="0" dirty="0"/>
        </a:p>
      </dgm:t>
    </dgm:pt>
    <dgm:pt modelId="{D2019706-0B6B-1543-90BD-AD5DF80A037F}" type="pres">
      <dgm:prSet presAssocID="{6BCE768C-339F-4240-9DED-86C04FDDC097}" presName="cycle" presStyleCnt="0">
        <dgm:presLayoutVars>
          <dgm:dir/>
          <dgm:resizeHandles val="exact"/>
        </dgm:presLayoutVars>
      </dgm:prSet>
      <dgm:spPr/>
    </dgm:pt>
    <dgm:pt modelId="{DE5200A6-B133-3E4B-8123-F208FDC9C05E}" type="pres">
      <dgm:prSet presAssocID="{DAA92F40-F836-C042-A781-714ACBD996F0}" presName="node" presStyleLbl="node1" presStyleIdx="0" presStyleCnt="4">
        <dgm:presLayoutVars>
          <dgm:bulletEnabled val="1"/>
        </dgm:presLayoutVars>
      </dgm:prSet>
      <dgm:spPr/>
    </dgm:pt>
    <dgm:pt modelId="{2C445551-4757-2341-89E5-95812FE02DBD}" type="pres">
      <dgm:prSet presAssocID="{DAA92F40-F836-C042-A781-714ACBD996F0}" presName="spNode" presStyleCnt="0"/>
      <dgm:spPr/>
    </dgm:pt>
    <dgm:pt modelId="{2398F9F7-C18E-224C-AC81-DFDC0110CF5A}" type="pres">
      <dgm:prSet presAssocID="{D4B78340-7BCA-D545-84F7-E0DB31A84724}" presName="sibTrans" presStyleLbl="sibTrans1D1" presStyleIdx="0" presStyleCnt="4"/>
      <dgm:spPr/>
    </dgm:pt>
    <dgm:pt modelId="{47223A95-15F3-2C4C-B94C-D7D36C7BABDF}" type="pres">
      <dgm:prSet presAssocID="{115D8819-D8CC-E342-B9B1-96B8D03E25F4}" presName="node" presStyleLbl="node1" presStyleIdx="1" presStyleCnt="4" custRadScaleRad="150940">
        <dgm:presLayoutVars>
          <dgm:bulletEnabled val="1"/>
        </dgm:presLayoutVars>
      </dgm:prSet>
      <dgm:spPr/>
    </dgm:pt>
    <dgm:pt modelId="{BE150155-29F6-BD4B-A62E-CDF4FC561C5C}" type="pres">
      <dgm:prSet presAssocID="{115D8819-D8CC-E342-B9B1-96B8D03E25F4}" presName="spNode" presStyleCnt="0"/>
      <dgm:spPr/>
    </dgm:pt>
    <dgm:pt modelId="{B8007F96-2FB0-F343-BCF0-235955720003}" type="pres">
      <dgm:prSet presAssocID="{EC7B3180-FB77-414C-B816-358A523A3B10}" presName="sibTrans" presStyleLbl="sibTrans1D1" presStyleIdx="1" presStyleCnt="4"/>
      <dgm:spPr/>
    </dgm:pt>
    <dgm:pt modelId="{17158737-6B79-FE49-90B7-B2AA7B54F929}" type="pres">
      <dgm:prSet presAssocID="{1FD2E5B9-08CD-4445-9E8C-089C33D68D63}" presName="node" presStyleLbl="node1" presStyleIdx="2" presStyleCnt="4" custScaleY="119245">
        <dgm:presLayoutVars>
          <dgm:bulletEnabled val="1"/>
        </dgm:presLayoutVars>
      </dgm:prSet>
      <dgm:spPr/>
    </dgm:pt>
    <dgm:pt modelId="{802F56C9-27A1-7247-AD39-EC910228F33A}" type="pres">
      <dgm:prSet presAssocID="{1FD2E5B9-08CD-4445-9E8C-089C33D68D63}" presName="spNode" presStyleCnt="0"/>
      <dgm:spPr/>
    </dgm:pt>
    <dgm:pt modelId="{1D2DDB81-E32D-B84B-ACB3-0B3B9E0E7723}" type="pres">
      <dgm:prSet presAssocID="{7AF2DB4A-7CFA-4F40-BC70-915E8A65C6F0}" presName="sibTrans" presStyleLbl="sibTrans1D1" presStyleIdx="2" presStyleCnt="4"/>
      <dgm:spPr/>
    </dgm:pt>
    <dgm:pt modelId="{42257CAB-214D-2648-A73F-6F2B04C776DB}" type="pres">
      <dgm:prSet presAssocID="{C6AA9666-75DC-BE4C-BCD4-8E47DA91650A}" presName="node" presStyleLbl="node1" presStyleIdx="3" presStyleCnt="4" custRadScaleRad="145356">
        <dgm:presLayoutVars>
          <dgm:bulletEnabled val="1"/>
        </dgm:presLayoutVars>
      </dgm:prSet>
      <dgm:spPr/>
    </dgm:pt>
    <dgm:pt modelId="{187CB8D2-2F02-7347-87C8-FBBBC0124D7A}" type="pres">
      <dgm:prSet presAssocID="{C6AA9666-75DC-BE4C-BCD4-8E47DA91650A}" presName="spNode" presStyleCnt="0"/>
      <dgm:spPr/>
    </dgm:pt>
    <dgm:pt modelId="{62FF7F9C-8F83-CD4D-9F25-1AF42C8C0A96}" type="pres">
      <dgm:prSet presAssocID="{3511ED8E-CC94-6742-84AA-32DD4E218A33}" presName="sibTrans" presStyleLbl="sibTrans1D1" presStyleIdx="3" presStyleCnt="4"/>
      <dgm:spPr/>
    </dgm:pt>
  </dgm:ptLst>
  <dgm:cxnLst>
    <dgm:cxn modelId="{B7295908-E554-C743-B46B-711F1EF27BB3}" type="presOf" srcId="{D4B78340-7BCA-D545-84F7-E0DB31A84724}" destId="{2398F9F7-C18E-224C-AC81-DFDC0110CF5A}" srcOrd="0" destOrd="0" presId="urn:microsoft.com/office/officeart/2005/8/layout/cycle5"/>
    <dgm:cxn modelId="{4C326A1C-4E5B-FF45-A9BC-4C3BBD18444F}" type="presOf" srcId="{7AF2DB4A-7CFA-4F40-BC70-915E8A65C6F0}" destId="{1D2DDB81-E32D-B84B-ACB3-0B3B9E0E7723}" srcOrd="0" destOrd="0" presId="urn:microsoft.com/office/officeart/2005/8/layout/cycle5"/>
    <dgm:cxn modelId="{54F89925-BFC2-C240-8695-D9B5E9722CE4}" srcId="{6BCE768C-339F-4240-9DED-86C04FDDC097}" destId="{DAA92F40-F836-C042-A781-714ACBD996F0}" srcOrd="0" destOrd="0" parTransId="{6EC5C3BB-8DEE-E644-BFC1-D33DEA0DCCE7}" sibTransId="{D4B78340-7BCA-D545-84F7-E0DB31A84724}"/>
    <dgm:cxn modelId="{5199662F-FBF0-CF48-B64E-C604675FC7F8}" type="presOf" srcId="{3511ED8E-CC94-6742-84AA-32DD4E218A33}" destId="{62FF7F9C-8F83-CD4D-9F25-1AF42C8C0A96}" srcOrd="0" destOrd="0" presId="urn:microsoft.com/office/officeart/2005/8/layout/cycle5"/>
    <dgm:cxn modelId="{BA8D137E-CDC3-954B-B11B-7D17D15B8503}" type="presOf" srcId="{EC7B3180-FB77-414C-B816-358A523A3B10}" destId="{B8007F96-2FB0-F343-BCF0-235955720003}" srcOrd="0" destOrd="0" presId="urn:microsoft.com/office/officeart/2005/8/layout/cycle5"/>
    <dgm:cxn modelId="{2AE23391-7684-DF4A-A6BE-E0CD90422DCF}" type="presOf" srcId="{115D8819-D8CC-E342-B9B1-96B8D03E25F4}" destId="{47223A95-15F3-2C4C-B94C-D7D36C7BABDF}" srcOrd="0" destOrd="0" presId="urn:microsoft.com/office/officeart/2005/8/layout/cycle5"/>
    <dgm:cxn modelId="{3DAF379E-F233-334D-A817-C7982FBDF3DE}" srcId="{6BCE768C-339F-4240-9DED-86C04FDDC097}" destId="{115D8819-D8CC-E342-B9B1-96B8D03E25F4}" srcOrd="1" destOrd="0" parTransId="{7D324B08-C8E4-4641-99DF-30F6EC3DD220}" sibTransId="{EC7B3180-FB77-414C-B816-358A523A3B10}"/>
    <dgm:cxn modelId="{637BB49F-4B6C-FD4A-9CA7-C1C7DF718827}" srcId="{6BCE768C-339F-4240-9DED-86C04FDDC097}" destId="{1FD2E5B9-08CD-4445-9E8C-089C33D68D63}" srcOrd="2" destOrd="0" parTransId="{509BAA2B-A129-324D-8BF5-27CA088294BC}" sibTransId="{7AF2DB4A-7CFA-4F40-BC70-915E8A65C6F0}"/>
    <dgm:cxn modelId="{50128EA2-4F4F-0541-A53F-0BEC737373F0}" type="presOf" srcId="{6BCE768C-339F-4240-9DED-86C04FDDC097}" destId="{D2019706-0B6B-1543-90BD-AD5DF80A037F}" srcOrd="0" destOrd="0" presId="urn:microsoft.com/office/officeart/2005/8/layout/cycle5"/>
    <dgm:cxn modelId="{D46D4CC0-948C-8B4D-8A3F-069CB46E7B47}" type="presOf" srcId="{1FD2E5B9-08CD-4445-9E8C-089C33D68D63}" destId="{17158737-6B79-FE49-90B7-B2AA7B54F929}" srcOrd="0" destOrd="0" presId="urn:microsoft.com/office/officeart/2005/8/layout/cycle5"/>
    <dgm:cxn modelId="{5A1950C1-E6D1-B04F-8C29-FDFA07D86D13}" type="presOf" srcId="{DAA92F40-F836-C042-A781-714ACBD996F0}" destId="{DE5200A6-B133-3E4B-8123-F208FDC9C05E}" srcOrd="0" destOrd="0" presId="urn:microsoft.com/office/officeart/2005/8/layout/cycle5"/>
    <dgm:cxn modelId="{F6F15BDB-3401-1143-A5D8-B88D2743A231}" type="presOf" srcId="{C6AA9666-75DC-BE4C-BCD4-8E47DA91650A}" destId="{42257CAB-214D-2648-A73F-6F2B04C776DB}" srcOrd="0" destOrd="0" presId="urn:microsoft.com/office/officeart/2005/8/layout/cycle5"/>
    <dgm:cxn modelId="{F2DD5DFC-88DF-C447-805E-6B34994934BC}" srcId="{6BCE768C-339F-4240-9DED-86C04FDDC097}" destId="{C6AA9666-75DC-BE4C-BCD4-8E47DA91650A}" srcOrd="3" destOrd="0" parTransId="{47736EC3-3EFB-6741-8996-40F519D2A770}" sibTransId="{3511ED8E-CC94-6742-84AA-32DD4E218A33}"/>
    <dgm:cxn modelId="{9EDC8368-1DAE-D147-9D9A-2E8E12F2CC10}" type="presParOf" srcId="{D2019706-0B6B-1543-90BD-AD5DF80A037F}" destId="{DE5200A6-B133-3E4B-8123-F208FDC9C05E}" srcOrd="0" destOrd="0" presId="urn:microsoft.com/office/officeart/2005/8/layout/cycle5"/>
    <dgm:cxn modelId="{728239C2-898B-C046-8283-DCAE685D15EA}" type="presParOf" srcId="{D2019706-0B6B-1543-90BD-AD5DF80A037F}" destId="{2C445551-4757-2341-89E5-95812FE02DBD}" srcOrd="1" destOrd="0" presId="urn:microsoft.com/office/officeart/2005/8/layout/cycle5"/>
    <dgm:cxn modelId="{B87DF346-C41E-6642-A62D-A692F50851ED}" type="presParOf" srcId="{D2019706-0B6B-1543-90BD-AD5DF80A037F}" destId="{2398F9F7-C18E-224C-AC81-DFDC0110CF5A}" srcOrd="2" destOrd="0" presId="urn:microsoft.com/office/officeart/2005/8/layout/cycle5"/>
    <dgm:cxn modelId="{1479D0B1-4FAB-0948-AE91-AB8AB29B65F0}" type="presParOf" srcId="{D2019706-0B6B-1543-90BD-AD5DF80A037F}" destId="{47223A95-15F3-2C4C-B94C-D7D36C7BABDF}" srcOrd="3" destOrd="0" presId="urn:microsoft.com/office/officeart/2005/8/layout/cycle5"/>
    <dgm:cxn modelId="{1DBCAF5F-840F-1049-AA72-A71BC78D3A70}" type="presParOf" srcId="{D2019706-0B6B-1543-90BD-AD5DF80A037F}" destId="{BE150155-29F6-BD4B-A62E-CDF4FC561C5C}" srcOrd="4" destOrd="0" presId="urn:microsoft.com/office/officeart/2005/8/layout/cycle5"/>
    <dgm:cxn modelId="{58C1339C-E301-E241-A96A-47D00129D5F0}" type="presParOf" srcId="{D2019706-0B6B-1543-90BD-AD5DF80A037F}" destId="{B8007F96-2FB0-F343-BCF0-235955720003}" srcOrd="5" destOrd="0" presId="urn:microsoft.com/office/officeart/2005/8/layout/cycle5"/>
    <dgm:cxn modelId="{E63449CF-6E9C-1449-B89C-8D1E984B3D7C}" type="presParOf" srcId="{D2019706-0B6B-1543-90BD-AD5DF80A037F}" destId="{17158737-6B79-FE49-90B7-B2AA7B54F929}" srcOrd="6" destOrd="0" presId="urn:microsoft.com/office/officeart/2005/8/layout/cycle5"/>
    <dgm:cxn modelId="{0C284DE4-5D16-7C45-9705-E849043A191D}" type="presParOf" srcId="{D2019706-0B6B-1543-90BD-AD5DF80A037F}" destId="{802F56C9-27A1-7247-AD39-EC910228F33A}" srcOrd="7" destOrd="0" presId="urn:microsoft.com/office/officeart/2005/8/layout/cycle5"/>
    <dgm:cxn modelId="{FA2EE52E-B29D-4345-88A6-225169306CD6}" type="presParOf" srcId="{D2019706-0B6B-1543-90BD-AD5DF80A037F}" destId="{1D2DDB81-E32D-B84B-ACB3-0B3B9E0E7723}" srcOrd="8" destOrd="0" presId="urn:microsoft.com/office/officeart/2005/8/layout/cycle5"/>
    <dgm:cxn modelId="{46C31F56-C8A0-1844-8CFC-E712A6D75520}" type="presParOf" srcId="{D2019706-0B6B-1543-90BD-AD5DF80A037F}" destId="{42257CAB-214D-2648-A73F-6F2B04C776DB}" srcOrd="9" destOrd="0" presId="urn:microsoft.com/office/officeart/2005/8/layout/cycle5"/>
    <dgm:cxn modelId="{55C7B1A2-9B52-2648-88B9-EC087C70A6F3}" type="presParOf" srcId="{D2019706-0B6B-1543-90BD-AD5DF80A037F}" destId="{187CB8D2-2F02-7347-87C8-FBBBC0124D7A}" srcOrd="10" destOrd="0" presId="urn:microsoft.com/office/officeart/2005/8/layout/cycle5"/>
    <dgm:cxn modelId="{592B9423-2579-124A-A158-183C404FDE54}" type="presParOf" srcId="{D2019706-0B6B-1543-90BD-AD5DF80A037F}" destId="{62FF7F9C-8F83-CD4D-9F25-1AF42C8C0A96}" srcOrd="11"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5200A6-B133-3E4B-8123-F208FDC9C05E}">
      <dsp:nvSpPr>
        <dsp:cNvPr id="0" name=""/>
        <dsp:cNvSpPr/>
      </dsp:nvSpPr>
      <dsp:spPr>
        <a:xfrm>
          <a:off x="3273582" y="-59946"/>
          <a:ext cx="1939287" cy="1260536"/>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_tradnl" sz="2400" kern="1200" noProof="0" dirty="0"/>
            <a:t>Planeación</a:t>
          </a:r>
        </a:p>
        <a:p>
          <a:pPr marL="0" lvl="0" indent="0" algn="ctr" defTabSz="1066800">
            <a:lnSpc>
              <a:spcPct val="90000"/>
            </a:lnSpc>
            <a:spcBef>
              <a:spcPct val="0"/>
            </a:spcBef>
            <a:spcAft>
              <a:spcPct val="35000"/>
            </a:spcAft>
            <a:buNone/>
          </a:pPr>
          <a:r>
            <a:rPr lang="es-ES_tradnl" sz="1400" kern="1200" noProof="0" dirty="0"/>
            <a:t>Definir las metas y las formas de alcanzarlas</a:t>
          </a:r>
        </a:p>
      </dsp:txBody>
      <dsp:txXfrm>
        <a:off x="3335116" y="1588"/>
        <a:ext cx="1816219" cy="1137468"/>
      </dsp:txXfrm>
    </dsp:sp>
    <dsp:sp modelId="{2398F9F7-C18E-224C-AC81-DFDC0110CF5A}">
      <dsp:nvSpPr>
        <dsp:cNvPr id="0" name=""/>
        <dsp:cNvSpPr/>
      </dsp:nvSpPr>
      <dsp:spPr>
        <a:xfrm>
          <a:off x="3342163" y="798706"/>
          <a:ext cx="4167916" cy="4167916"/>
        </a:xfrm>
        <a:custGeom>
          <a:avLst/>
          <a:gdLst/>
          <a:ahLst/>
          <a:cxnLst/>
          <a:rect l="0" t="0" r="0" b="0"/>
          <a:pathLst>
            <a:path>
              <a:moveTo>
                <a:pt x="2356809" y="17939"/>
              </a:moveTo>
              <a:arcTo wR="2083958" hR="2083958" stAng="16651397" swAng="2684858"/>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47223A95-15F3-2C4C-B94C-D7D36C7BABDF}">
      <dsp:nvSpPr>
        <dsp:cNvPr id="0" name=""/>
        <dsp:cNvSpPr/>
      </dsp:nvSpPr>
      <dsp:spPr>
        <a:xfrm>
          <a:off x="6419109" y="2024012"/>
          <a:ext cx="1939287" cy="1260536"/>
        </a:xfrm>
        <a:prstGeom prst="roundRect">
          <a:avLst/>
        </a:prstGeom>
        <a:solidFill>
          <a:schemeClr val="accent5">
            <a:hueOff val="-2451115"/>
            <a:satOff val="-3409"/>
            <a:lumOff val="-130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_tradnl" sz="2400" kern="1200" noProof="0" dirty="0"/>
            <a:t>Organización</a:t>
          </a:r>
        </a:p>
        <a:p>
          <a:pPr marL="0" lvl="0" indent="0" algn="ctr" defTabSz="1066800">
            <a:lnSpc>
              <a:spcPct val="90000"/>
            </a:lnSpc>
            <a:spcBef>
              <a:spcPct val="0"/>
            </a:spcBef>
            <a:spcAft>
              <a:spcPct val="35000"/>
            </a:spcAft>
            <a:buNone/>
          </a:pPr>
          <a:r>
            <a:rPr lang="es-ES_tradnl" sz="1400" kern="1200" noProof="0" dirty="0"/>
            <a:t>Asignar la responsabilidad de lograr las tareas</a:t>
          </a:r>
        </a:p>
      </dsp:txBody>
      <dsp:txXfrm>
        <a:off x="6480643" y="2085546"/>
        <a:ext cx="1816219" cy="1137468"/>
      </dsp:txXfrm>
    </dsp:sp>
    <dsp:sp modelId="{B8007F96-2FB0-F343-BCF0-235955720003}">
      <dsp:nvSpPr>
        <dsp:cNvPr id="0" name=""/>
        <dsp:cNvSpPr/>
      </dsp:nvSpPr>
      <dsp:spPr>
        <a:xfrm>
          <a:off x="3342163" y="341937"/>
          <a:ext cx="4167916" cy="4167916"/>
        </a:xfrm>
        <a:custGeom>
          <a:avLst/>
          <a:gdLst/>
          <a:ahLst/>
          <a:cxnLst/>
          <a:rect l="0" t="0" r="0" b="0"/>
          <a:pathLst>
            <a:path>
              <a:moveTo>
                <a:pt x="3732188" y="3359191"/>
              </a:moveTo>
              <a:arcTo wR="2083958" hR="2083958" stAng="2263745" swAng="2684858"/>
            </a:path>
          </a:pathLst>
        </a:custGeom>
        <a:noFill/>
        <a:ln w="6350" cap="flat" cmpd="sng" algn="ctr">
          <a:solidFill>
            <a:schemeClr val="accent5">
              <a:hueOff val="-2451115"/>
              <a:satOff val="-3409"/>
              <a:lumOff val="-1307"/>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17158737-6B79-FE49-90B7-B2AA7B54F929}">
      <dsp:nvSpPr>
        <dsp:cNvPr id="0" name=""/>
        <dsp:cNvSpPr/>
      </dsp:nvSpPr>
      <dsp:spPr>
        <a:xfrm>
          <a:off x="3273582" y="3986675"/>
          <a:ext cx="1939287" cy="1503126"/>
        </a:xfrm>
        <a:prstGeom prst="roundRect">
          <a:avLst/>
        </a:prstGeom>
        <a:solidFill>
          <a:schemeClr val="accent5">
            <a:hueOff val="-4902230"/>
            <a:satOff val="-6819"/>
            <a:lumOff val="-26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_tradnl" sz="2400" kern="1200" noProof="0" dirty="0"/>
            <a:t>Liderazgo o Dirección</a:t>
          </a:r>
        </a:p>
        <a:p>
          <a:pPr marL="0" lvl="0" indent="0" algn="ctr" defTabSz="1066800">
            <a:lnSpc>
              <a:spcPct val="90000"/>
            </a:lnSpc>
            <a:spcBef>
              <a:spcPct val="0"/>
            </a:spcBef>
            <a:spcAft>
              <a:spcPct val="35000"/>
            </a:spcAft>
            <a:buNone/>
          </a:pPr>
          <a:r>
            <a:rPr lang="es-ES_tradnl" sz="1400" kern="1200" noProof="0" dirty="0"/>
            <a:t>Utilizar la influencia para motiva a los empleados</a:t>
          </a:r>
        </a:p>
      </dsp:txBody>
      <dsp:txXfrm>
        <a:off x="3346959" y="4060052"/>
        <a:ext cx="1792533" cy="1356372"/>
      </dsp:txXfrm>
    </dsp:sp>
    <dsp:sp modelId="{1D2DDB81-E32D-B84B-ACB3-0B3B9E0E7723}">
      <dsp:nvSpPr>
        <dsp:cNvPr id="0" name=""/>
        <dsp:cNvSpPr/>
      </dsp:nvSpPr>
      <dsp:spPr>
        <a:xfrm>
          <a:off x="1091323" y="333317"/>
          <a:ext cx="4167916" cy="4167916"/>
        </a:xfrm>
        <a:custGeom>
          <a:avLst/>
          <a:gdLst/>
          <a:ahLst/>
          <a:cxnLst/>
          <a:rect l="0" t="0" r="0" b="0"/>
          <a:pathLst>
            <a:path>
              <a:moveTo>
                <a:pt x="1717410" y="4135427"/>
              </a:moveTo>
              <a:arcTo wR="2083958" hR="2083958" stAng="6007828" swAng="2546557"/>
            </a:path>
          </a:pathLst>
        </a:custGeom>
        <a:noFill/>
        <a:ln w="6350" cap="flat" cmpd="sng" algn="ctr">
          <a:solidFill>
            <a:schemeClr val="accent5">
              <a:hueOff val="-4902230"/>
              <a:satOff val="-6819"/>
              <a:lumOff val="-261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42257CAB-214D-2648-A73F-6F2B04C776DB}">
      <dsp:nvSpPr>
        <dsp:cNvPr id="0" name=""/>
        <dsp:cNvSpPr/>
      </dsp:nvSpPr>
      <dsp:spPr>
        <a:xfrm>
          <a:off x="244424" y="2024012"/>
          <a:ext cx="1939287" cy="1260536"/>
        </a:xfrm>
        <a:prstGeom prst="roundRec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_tradnl" sz="2400" kern="1200" noProof="0" dirty="0"/>
            <a:t>Control</a:t>
          </a:r>
        </a:p>
        <a:p>
          <a:pPr marL="0" lvl="0" indent="0" algn="ctr" defTabSz="1066800">
            <a:lnSpc>
              <a:spcPct val="90000"/>
            </a:lnSpc>
            <a:spcBef>
              <a:spcPct val="0"/>
            </a:spcBef>
            <a:spcAft>
              <a:spcPct val="35000"/>
            </a:spcAft>
            <a:buNone/>
          </a:pPr>
          <a:r>
            <a:rPr lang="es-ES_tradnl" sz="1400" kern="1200" noProof="0" dirty="0"/>
            <a:t>Monitorear las actividades y hacer correcciones</a:t>
          </a:r>
        </a:p>
      </dsp:txBody>
      <dsp:txXfrm>
        <a:off x="305958" y="2085546"/>
        <a:ext cx="1816219" cy="1137468"/>
      </dsp:txXfrm>
    </dsp:sp>
    <dsp:sp modelId="{62FF7F9C-8F83-CD4D-9F25-1AF42C8C0A96}">
      <dsp:nvSpPr>
        <dsp:cNvPr id="0" name=""/>
        <dsp:cNvSpPr/>
      </dsp:nvSpPr>
      <dsp:spPr>
        <a:xfrm>
          <a:off x="1091323" y="807326"/>
          <a:ext cx="4167916" cy="4167916"/>
        </a:xfrm>
        <a:custGeom>
          <a:avLst/>
          <a:gdLst/>
          <a:ahLst/>
          <a:cxnLst/>
          <a:rect l="0" t="0" r="0" b="0"/>
          <a:pathLst>
            <a:path>
              <a:moveTo>
                <a:pt x="429026" y="817434"/>
              </a:moveTo>
              <a:arcTo wR="2083958" hR="2083958" stAng="13045615" swAng="2546557"/>
            </a:path>
          </a:pathLst>
        </a:custGeom>
        <a:noFill/>
        <a:ln w="6350" cap="flat" cmpd="sng" algn="ctr">
          <a:solidFill>
            <a:schemeClr val="accent5">
              <a:hueOff val="-7353344"/>
              <a:satOff val="-10228"/>
              <a:lumOff val="-392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2.png>
</file>

<file path=ppt/media/image3.png>
</file>

<file path=ppt/media/image4.png>
</file>

<file path=ppt/media/image5.tiff>
</file>

<file path=ppt/media/image6.jpe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289957-EAAF-4CA3-904A-DA88C4D97360}" type="datetimeFigureOut">
              <a:rPr lang="es-CR" smtClean="0"/>
              <a:t>13/1/20</a:t>
            </a:fld>
            <a:endParaRPr lang="es-C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C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C77494-C91E-4729-BBE3-CEEDFE2DEBDC}" type="slidenum">
              <a:rPr lang="es-CR" smtClean="0"/>
              <a:t>‹#›</a:t>
            </a:fld>
            <a:endParaRPr lang="es-CR"/>
          </a:p>
        </p:txBody>
      </p:sp>
    </p:spTree>
    <p:extLst>
      <p:ext uri="{BB962C8B-B14F-4D97-AF65-F5344CB8AC3E}">
        <p14:creationId xmlns:p14="http://schemas.microsoft.com/office/powerpoint/2010/main" val="18787520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C4C77494-C91E-4729-BBE3-CEEDFE2DEBDC}" type="slidenum">
              <a:rPr lang="es-CR" smtClean="0"/>
              <a:t>19</a:t>
            </a:fld>
            <a:endParaRPr lang="es-CR"/>
          </a:p>
        </p:txBody>
      </p:sp>
    </p:spTree>
    <p:extLst>
      <p:ext uri="{BB962C8B-B14F-4D97-AF65-F5344CB8AC3E}">
        <p14:creationId xmlns:p14="http://schemas.microsoft.com/office/powerpoint/2010/main" val="2495057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5886450" y="2171700"/>
            <a:ext cx="6038850" cy="1438276"/>
          </a:xfrm>
        </p:spPr>
        <p:txBody>
          <a:bodyPr anchor="b"/>
          <a:lstStyle>
            <a:lvl1pPr algn="l">
              <a:defRPr sz="3800"/>
            </a:lvl1pPr>
          </a:lstStyle>
          <a:p>
            <a:r>
              <a:rPr lang="en-US"/>
              <a:t>Click to edit Master title style</a:t>
            </a:r>
            <a:endParaRPr lang="es-CR"/>
          </a:p>
        </p:txBody>
      </p:sp>
      <p:sp>
        <p:nvSpPr>
          <p:cNvPr id="3" name="Subtítulo 2"/>
          <p:cNvSpPr>
            <a:spLocks noGrp="1"/>
          </p:cNvSpPr>
          <p:nvPr>
            <p:ph type="subTitle" idx="1"/>
          </p:nvPr>
        </p:nvSpPr>
        <p:spPr>
          <a:xfrm>
            <a:off x="5886450" y="3635618"/>
            <a:ext cx="6038850" cy="646112"/>
          </a:xfrm>
        </p:spPr>
        <p:txBody>
          <a:bodyPr/>
          <a:lstStyle>
            <a:lvl1pPr marL="0" indent="0" algn="l">
              <a:buNone/>
              <a:defRPr sz="24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CR" dirty="0"/>
          </a:p>
        </p:txBody>
      </p:sp>
      <p:pic>
        <p:nvPicPr>
          <p:cNvPr id="7" name="pasted-image.pdf"/>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58416" y="2316163"/>
            <a:ext cx="2710951" cy="1452618"/>
          </a:xfrm>
          <a:prstGeom prst="rect">
            <a:avLst/>
          </a:prstGeom>
          <a:ln w="12700">
            <a:miter lim="400000"/>
          </a:ln>
        </p:spPr>
      </p:pic>
      <p:sp>
        <p:nvSpPr>
          <p:cNvPr id="8" name="Rectángulo 7"/>
          <p:cNvSpPr/>
          <p:nvPr userDrawn="1"/>
        </p:nvSpPr>
        <p:spPr>
          <a:xfrm>
            <a:off x="209550" y="5829300"/>
            <a:ext cx="2343150" cy="3619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R"/>
          </a:p>
        </p:txBody>
      </p:sp>
    </p:spTree>
    <p:extLst>
      <p:ext uri="{BB962C8B-B14F-4D97-AF65-F5344CB8AC3E}">
        <p14:creationId xmlns:p14="http://schemas.microsoft.com/office/powerpoint/2010/main" val="3213542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CR"/>
          </a:p>
        </p:txBody>
      </p:sp>
      <p:sp>
        <p:nvSpPr>
          <p:cNvPr id="3" name="Marcador de posición de imagen 2"/>
          <p:cNvSpPr>
            <a:spLocks noGrp="1"/>
          </p:cNvSpPr>
          <p:nvPr>
            <p:ph type="pic" idx="1"/>
          </p:nvPr>
        </p:nvSpPr>
        <p:spPr>
          <a:xfrm>
            <a:off x="5183188" y="457200"/>
            <a:ext cx="6172200" cy="565204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s-CR"/>
          </a:p>
        </p:txBody>
      </p:sp>
      <p:sp>
        <p:nvSpPr>
          <p:cNvPr id="4" name="Marcador de texto 3"/>
          <p:cNvSpPr>
            <a:spLocks noGrp="1"/>
          </p:cNvSpPr>
          <p:nvPr>
            <p:ph type="body" sz="half" idx="2"/>
          </p:nvPr>
        </p:nvSpPr>
        <p:spPr>
          <a:xfrm>
            <a:off x="839788" y="2273992"/>
            <a:ext cx="3932237" cy="384319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Marcador de número de diapositiva 6"/>
          <p:cNvSpPr>
            <a:spLocks noGrp="1"/>
          </p:cNvSpPr>
          <p:nvPr>
            <p:ph type="sldNum" sz="quarter" idx="12"/>
          </p:nvPr>
        </p:nvSpPr>
        <p:spPr/>
        <p:txBody>
          <a:bodyPr/>
          <a:lstStyle/>
          <a:p>
            <a:fld id="{D449CEA4-6EDE-4185-92E6-C62142D18724}" type="slidenum">
              <a:rPr lang="es-CR" smtClean="0"/>
              <a:t>‹#›</a:t>
            </a:fld>
            <a:endParaRPr lang="es-CR"/>
          </a:p>
        </p:txBody>
      </p:sp>
      <p:pic>
        <p:nvPicPr>
          <p:cNvPr id="8" name="Picture 1" descr="lead-color-horiz.png">
            <a:extLst>
              <a:ext uri="{FF2B5EF4-FFF2-40B4-BE49-F238E27FC236}">
                <a16:creationId xmlns:a16="http://schemas.microsoft.com/office/drawing/2014/main" id="{4267DF8C-C693-FB47-A65D-7854FC49C66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1373378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1/13/20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947808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a:t>Click to edit Master title style</a:t>
            </a:r>
            <a:endParaRPr lang="es-CR" dirty="0"/>
          </a:p>
        </p:txBody>
      </p:sp>
      <p:sp>
        <p:nvSpPr>
          <p:cNvPr id="3" name="Marcador de contenido 2"/>
          <p:cNvSpPr>
            <a:spLocks noGrp="1"/>
          </p:cNvSpPr>
          <p:nvPr>
            <p:ph idx="1"/>
          </p:nvPr>
        </p:nvSpPr>
        <p:spPr>
          <a:xfrm>
            <a:off x="838200" y="1197038"/>
            <a:ext cx="10515600" cy="480238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CR" dirty="0"/>
          </a:p>
        </p:txBody>
      </p:sp>
      <p:sp>
        <p:nvSpPr>
          <p:cNvPr id="6" name="Marcador de número de diapositiva 5"/>
          <p:cNvSpPr>
            <a:spLocks noGrp="1"/>
          </p:cNvSpPr>
          <p:nvPr>
            <p:ph type="sldNum" sz="quarter" idx="12"/>
          </p:nvPr>
        </p:nvSpPr>
        <p:spPr/>
        <p:txBody>
          <a:bodyPr/>
          <a:lstStyle/>
          <a:p>
            <a:fld id="{D449CEA4-6EDE-4185-92E6-C62142D18724}" type="slidenum">
              <a:rPr lang="es-CR" smtClean="0"/>
              <a:t>‹#›</a:t>
            </a:fld>
            <a:endParaRPr lang="es-CR"/>
          </a:p>
        </p:txBody>
      </p:sp>
      <p:pic>
        <p:nvPicPr>
          <p:cNvPr id="7" name="Picture 1" descr="lead-color-horiz.png">
            <a:extLst>
              <a:ext uri="{FF2B5EF4-FFF2-40B4-BE49-F238E27FC236}">
                <a16:creationId xmlns:a16="http://schemas.microsoft.com/office/drawing/2014/main" id="{049E31AF-71FE-5F41-9778-DB2ADF59FC9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16042514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lgn="l">
              <a:defRPr/>
            </a:lvl1pPr>
          </a:lstStyle>
          <a:p>
            <a:r>
              <a:rPr lang="en-US" dirty="0"/>
              <a:t>Click to edit Master title style</a:t>
            </a:r>
            <a:endParaRPr lang="es-CR" dirty="0"/>
          </a:p>
        </p:txBody>
      </p:sp>
      <p:sp>
        <p:nvSpPr>
          <p:cNvPr id="3" name="Marcador de contenido 2"/>
          <p:cNvSpPr>
            <a:spLocks noGrp="1"/>
          </p:cNvSpPr>
          <p:nvPr>
            <p:ph idx="1"/>
          </p:nvPr>
        </p:nvSpPr>
        <p:spPr>
          <a:xfrm>
            <a:off x="838200" y="1767839"/>
            <a:ext cx="10515600" cy="4371703"/>
          </a:xfrm>
        </p:spPr>
        <p:txBody>
          <a:bodyPr/>
          <a:lstStyle>
            <a:lvl1pPr>
              <a:defRPr sz="22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CR" dirty="0"/>
          </a:p>
        </p:txBody>
      </p:sp>
      <p:sp>
        <p:nvSpPr>
          <p:cNvPr id="6" name="Marcador de número de diapositiva 5"/>
          <p:cNvSpPr>
            <a:spLocks noGrp="1"/>
          </p:cNvSpPr>
          <p:nvPr>
            <p:ph type="sldNum" sz="quarter" idx="12"/>
          </p:nvPr>
        </p:nvSpPr>
        <p:spPr/>
        <p:txBody>
          <a:bodyPr/>
          <a:lstStyle/>
          <a:p>
            <a:fld id="{D449CEA4-6EDE-4185-92E6-C62142D18724}" type="slidenum">
              <a:rPr lang="es-CR" smtClean="0"/>
              <a:t>‹#›</a:t>
            </a:fld>
            <a:endParaRPr lang="es-CR"/>
          </a:p>
        </p:txBody>
      </p:sp>
      <p:sp>
        <p:nvSpPr>
          <p:cNvPr id="9" name="Marcador de contenido 2"/>
          <p:cNvSpPr>
            <a:spLocks noGrp="1"/>
          </p:cNvSpPr>
          <p:nvPr>
            <p:ph idx="13"/>
          </p:nvPr>
        </p:nvSpPr>
        <p:spPr>
          <a:xfrm>
            <a:off x="838201" y="1129264"/>
            <a:ext cx="10515600" cy="583999"/>
          </a:xfrm>
        </p:spPr>
        <p:txBody>
          <a:bodyPr anchor="ctr"/>
          <a:lstStyle>
            <a:lvl1pPr marL="0" indent="0" algn="l">
              <a:buNone/>
              <a:defRPr sz="2200">
                <a:solidFill>
                  <a:schemeClr val="bg1">
                    <a:lumMod val="50000"/>
                  </a:schemeClr>
                </a:solidFill>
              </a:defRPr>
            </a:lvl1pPr>
            <a:lvl2pPr>
              <a:defRPr sz="1800"/>
            </a:lvl2pPr>
            <a:lvl3pPr>
              <a:defRPr sz="1600"/>
            </a:lvl3pPr>
            <a:lvl4pPr>
              <a:defRPr sz="1400"/>
            </a:lvl4pPr>
            <a:lvl5pPr>
              <a:defRPr sz="1400"/>
            </a:lvl5pPr>
          </a:lstStyle>
          <a:p>
            <a:pPr lvl="0"/>
            <a:r>
              <a:rPr lang="en-US" dirty="0"/>
              <a:t>Click to edit Master text styles</a:t>
            </a:r>
          </a:p>
        </p:txBody>
      </p:sp>
      <p:pic>
        <p:nvPicPr>
          <p:cNvPr id="8" name="Picture 1" descr="lead-color-horiz.png">
            <a:extLst>
              <a:ext uri="{FF2B5EF4-FFF2-40B4-BE49-F238E27FC236}">
                <a16:creationId xmlns:a16="http://schemas.microsoft.com/office/drawing/2014/main" id="{4BF992E8-4446-6F44-8022-8769A235BFE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1513109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ncabezado de sección">
    <p:bg>
      <p:bgPr>
        <a:solidFill>
          <a:srgbClr val="FD8E01"/>
        </a:solidFill>
        <a:effectLst/>
      </p:bgPr>
    </p:bg>
    <p:spTree>
      <p:nvGrpSpPr>
        <p:cNvPr id="1" name=""/>
        <p:cNvGrpSpPr/>
        <p:nvPr/>
      </p:nvGrpSpPr>
      <p:grpSpPr>
        <a:xfrm>
          <a:off x="0" y="0"/>
          <a:ext cx="0" cy="0"/>
          <a:chOff x="0" y="0"/>
          <a:chExt cx="0" cy="0"/>
        </a:xfrm>
      </p:grpSpPr>
      <p:sp>
        <p:nvSpPr>
          <p:cNvPr id="6" name="Marcador de número de diapositiva 5"/>
          <p:cNvSpPr>
            <a:spLocks noGrp="1"/>
          </p:cNvSpPr>
          <p:nvPr>
            <p:ph type="sldNum" sz="quarter" idx="12"/>
          </p:nvPr>
        </p:nvSpPr>
        <p:spPr/>
        <p:txBody>
          <a:bodyPr/>
          <a:lstStyle>
            <a:lvl1pPr>
              <a:defRPr>
                <a:solidFill>
                  <a:schemeClr val="bg1"/>
                </a:solidFill>
              </a:defRPr>
            </a:lvl1pPr>
          </a:lstStyle>
          <a:p>
            <a:fld id="{D449CEA4-6EDE-4185-92E6-C62142D18724}" type="slidenum">
              <a:rPr lang="es-CR" smtClean="0"/>
              <a:pPr/>
              <a:t>‹#›</a:t>
            </a:fld>
            <a:endParaRPr lang="es-CR"/>
          </a:p>
        </p:txBody>
      </p:sp>
      <p:pic>
        <p:nvPicPr>
          <p:cNvPr id="7" name="Picture 2" descr="patro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5498"/>
            <a:ext cx="6096001" cy="6873982"/>
          </a:xfrm>
          <a:prstGeom prst="rect">
            <a:avLst/>
          </a:prstGeom>
        </p:spPr>
      </p:pic>
      <p:sp>
        <p:nvSpPr>
          <p:cNvPr id="11" name="Marcador de contenido 2"/>
          <p:cNvSpPr>
            <a:spLocks noGrp="1"/>
          </p:cNvSpPr>
          <p:nvPr>
            <p:ph idx="1"/>
          </p:nvPr>
        </p:nvSpPr>
        <p:spPr>
          <a:xfrm>
            <a:off x="6667500" y="1105597"/>
            <a:ext cx="5277757" cy="4802389"/>
          </a:xfrm>
        </p:spPr>
        <p:txBody>
          <a:bodyPr lIns="0" tIns="0" rIns="0" bIns="0">
            <a:normAutofit/>
          </a:bodyPr>
          <a:lstStyle>
            <a:lvl1pPr marL="363538" indent="-363538" algn="l">
              <a:buClr>
                <a:schemeClr val="bg1"/>
              </a:buClr>
              <a:buFont typeface="+mj-lt"/>
              <a:buAutoNum type="arabicPeriod"/>
              <a:defRPr sz="2800">
                <a:solidFill>
                  <a:schemeClr val="bg1"/>
                </a:solidFill>
              </a:defRPr>
            </a:lvl1pPr>
            <a:lvl2pPr marL="914400" indent="-377825" algn="l">
              <a:buClr>
                <a:schemeClr val="bg1"/>
              </a:buClr>
              <a:buSzPct val="98000"/>
              <a:buFont typeface="+mj-lt"/>
              <a:buAutoNum type="alphaLcPeriod"/>
              <a:defRPr sz="2400">
                <a:solidFill>
                  <a:schemeClr val="bg1"/>
                </a:solidFill>
              </a:defRPr>
            </a:lvl2pPr>
            <a:lvl3pPr marL="914400" indent="0" algn="l">
              <a:buFont typeface="+mj-lt"/>
              <a:buNone/>
              <a:defRPr sz="3200">
                <a:solidFill>
                  <a:schemeClr val="bg1"/>
                </a:solidFill>
              </a:defRPr>
            </a:lvl3pPr>
            <a:lvl4pPr marL="1714500" indent="-342900" algn="l">
              <a:buFont typeface="+mj-lt"/>
              <a:buAutoNum type="arabicPeriod"/>
              <a:defRPr sz="3200">
                <a:solidFill>
                  <a:schemeClr val="bg1"/>
                </a:solidFill>
              </a:defRPr>
            </a:lvl4pPr>
            <a:lvl5pPr marL="2171700" indent="-342900" algn="l">
              <a:buFont typeface="+mj-lt"/>
              <a:buAutoNum type="arabicPeriod"/>
              <a:defRPr sz="3200">
                <a:solidFill>
                  <a:schemeClr val="bg1"/>
                </a:solidFill>
              </a:defRPr>
            </a:lvl5pPr>
          </a:lstStyle>
          <a:p>
            <a:pPr lvl="0"/>
            <a:r>
              <a:rPr lang="en-US" dirty="0"/>
              <a:t>Click to edit Master text styles</a:t>
            </a:r>
          </a:p>
          <a:p>
            <a:pPr lvl="1"/>
            <a:r>
              <a:rPr lang="en-US" dirty="0"/>
              <a:t>Second level</a:t>
            </a:r>
          </a:p>
          <a:p>
            <a:pPr lvl="1"/>
            <a:r>
              <a:rPr lang="en-US" dirty="0"/>
              <a:t>Second level</a:t>
            </a:r>
          </a:p>
        </p:txBody>
      </p:sp>
      <p:sp>
        <p:nvSpPr>
          <p:cNvPr id="8" name="Shape 4"/>
          <p:cNvSpPr/>
          <p:nvPr userDrawn="1"/>
        </p:nvSpPr>
        <p:spPr>
          <a:xfrm>
            <a:off x="9601295" y="6621255"/>
            <a:ext cx="1800879" cy="184666"/>
          </a:xfrm>
          <a:prstGeom prst="rect">
            <a:avLst/>
          </a:prstGeom>
          <a:solidFill>
            <a:srgbClr val="FD8E00"/>
          </a:solidFill>
          <a:ln w="12700">
            <a:miter lim="400000"/>
          </a:ln>
          <a:extLst>
            <a:ext uri="{C572A759-6A51-4108-AA02-DFA0A04FC94B}">
              <ma14:wrappingTextBoxFlag xmlns="" xmlns:ma14="http://schemas.microsoft.com/office/mac/drawingml/2011/main" val="1"/>
            </a:ext>
          </a:extLst>
        </p:spPr>
        <p:txBody>
          <a:bodyPr wrap="square" lIns="0" tIns="0" rIns="0" bIns="0" anchor="ctr">
            <a:spAutoFit/>
          </a:bodyPr>
          <a:lstStyle>
            <a:lvl1pPr algn="ctr">
              <a:defRPr sz="2100">
                <a:solidFill>
                  <a:srgbClr val="4D4D4D"/>
                </a:solidFill>
                <a:latin typeface="+mn-lt"/>
                <a:ea typeface="+mn-ea"/>
                <a:cs typeface="+mn-cs"/>
                <a:sym typeface="Helvetica"/>
              </a:defRPr>
            </a:lvl1pPr>
          </a:lstStyle>
          <a:p>
            <a:pPr lvl="0">
              <a:defRPr sz="1800">
                <a:solidFill>
                  <a:srgbClr val="000000"/>
                </a:solidFill>
              </a:defRPr>
            </a:pPr>
            <a:endParaRPr lang="es-CR" sz="1200" noProof="0" dirty="0">
              <a:solidFill>
                <a:srgbClr val="4D4D4D"/>
              </a:solidFill>
            </a:endParaRPr>
          </a:p>
        </p:txBody>
      </p:sp>
      <p:pic>
        <p:nvPicPr>
          <p:cNvPr id="10" name="pasted-image.pdf">
            <a:extLst>
              <a:ext uri="{FF2B5EF4-FFF2-40B4-BE49-F238E27FC236}">
                <a16:creationId xmlns:a16="http://schemas.microsoft.com/office/drawing/2014/main" id="{E108A0D0-4956-C245-83E4-E1C229E1DC6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206497" y="5752403"/>
            <a:ext cx="738760" cy="934230"/>
          </a:xfrm>
          <a:prstGeom prst="rect">
            <a:avLst/>
          </a:prstGeom>
          <a:ln w="12700">
            <a:miter lim="400000"/>
          </a:ln>
        </p:spPr>
      </p:pic>
    </p:spTree>
    <p:extLst>
      <p:ext uri="{BB962C8B-B14F-4D97-AF65-F5344CB8AC3E}">
        <p14:creationId xmlns:p14="http://schemas.microsoft.com/office/powerpoint/2010/main" val="3005254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a:t>Click to edit Master title style</a:t>
            </a:r>
            <a:endParaRPr lang="es-CR" dirty="0"/>
          </a:p>
        </p:txBody>
      </p:sp>
      <p:sp>
        <p:nvSpPr>
          <p:cNvPr id="3" name="Marcador de contenido 2"/>
          <p:cNvSpPr>
            <a:spLocks noGrp="1"/>
          </p:cNvSpPr>
          <p:nvPr>
            <p:ph sz="half" idx="1"/>
          </p:nvPr>
        </p:nvSpPr>
        <p:spPr>
          <a:xfrm>
            <a:off x="838200" y="1295400"/>
            <a:ext cx="5181600" cy="4881563"/>
          </a:xfrm>
        </p:spPr>
        <p:txBody>
          <a:bodyPr/>
          <a:lstStyle>
            <a:lvl1pPr>
              <a:defRPr sz="2400"/>
            </a:lvl1pPr>
            <a:lvl2pPr>
              <a:defRPr sz="22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R" dirty="0"/>
          </a:p>
        </p:txBody>
      </p:sp>
      <p:sp>
        <p:nvSpPr>
          <p:cNvPr id="4" name="Marcador de contenido 3"/>
          <p:cNvSpPr>
            <a:spLocks noGrp="1"/>
          </p:cNvSpPr>
          <p:nvPr>
            <p:ph sz="half" idx="2"/>
          </p:nvPr>
        </p:nvSpPr>
        <p:spPr>
          <a:xfrm>
            <a:off x="6172200" y="1295400"/>
            <a:ext cx="5181600" cy="4881563"/>
          </a:xfrm>
        </p:spPr>
        <p:txBody>
          <a:bodyPr/>
          <a:lstStyle>
            <a:lvl1pPr>
              <a:defRPr sz="2400"/>
            </a:lvl1pPr>
            <a:lvl2pPr>
              <a:defRPr sz="22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R" dirty="0"/>
          </a:p>
        </p:txBody>
      </p:sp>
      <p:sp>
        <p:nvSpPr>
          <p:cNvPr id="7" name="Marcador de número de diapositiva 6"/>
          <p:cNvSpPr>
            <a:spLocks noGrp="1"/>
          </p:cNvSpPr>
          <p:nvPr>
            <p:ph type="sldNum" sz="quarter" idx="12"/>
          </p:nvPr>
        </p:nvSpPr>
        <p:spPr/>
        <p:txBody>
          <a:bodyPr/>
          <a:lstStyle/>
          <a:p>
            <a:fld id="{D449CEA4-6EDE-4185-92E6-C62142D18724}" type="slidenum">
              <a:rPr lang="es-CR" smtClean="0"/>
              <a:t>‹#›</a:t>
            </a:fld>
            <a:endParaRPr lang="es-CR"/>
          </a:p>
        </p:txBody>
      </p:sp>
      <p:pic>
        <p:nvPicPr>
          <p:cNvPr id="8" name="Picture 1" descr="lead-color-horiz.png">
            <a:extLst>
              <a:ext uri="{FF2B5EF4-FFF2-40B4-BE49-F238E27FC236}">
                <a16:creationId xmlns:a16="http://schemas.microsoft.com/office/drawing/2014/main" id="{1A53A2FB-34EB-BD40-928F-8AD678606A7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2514430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839788" y="1185864"/>
            <a:ext cx="5157787" cy="823912"/>
          </a:xfrm>
          <a:solidFill>
            <a:schemeClr val="bg1">
              <a:lumMod val="95000"/>
            </a:schemeClr>
          </a:solidFill>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Marcador de contenido 3"/>
          <p:cNvSpPr>
            <a:spLocks noGrp="1"/>
          </p:cNvSpPr>
          <p:nvPr>
            <p:ph sz="half" idx="2"/>
          </p:nvPr>
        </p:nvSpPr>
        <p:spPr>
          <a:xfrm>
            <a:off x="839788" y="2035418"/>
            <a:ext cx="5157787" cy="4154245"/>
          </a:xfrm>
        </p:spPr>
        <p:txBody>
          <a:bodyPr/>
          <a:lstStyle>
            <a:lvl1pPr>
              <a:defRPr sz="2000"/>
            </a:lvl1pPr>
            <a:lvl2pPr>
              <a:defRPr sz="18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CR" dirty="0"/>
          </a:p>
        </p:txBody>
      </p:sp>
      <p:sp>
        <p:nvSpPr>
          <p:cNvPr id="5" name="Marcador de texto 4"/>
          <p:cNvSpPr>
            <a:spLocks noGrp="1"/>
          </p:cNvSpPr>
          <p:nvPr>
            <p:ph type="body" sz="quarter" idx="3"/>
          </p:nvPr>
        </p:nvSpPr>
        <p:spPr>
          <a:xfrm>
            <a:off x="6172200" y="1185864"/>
            <a:ext cx="5183188" cy="823912"/>
          </a:xfrm>
          <a:solidFill>
            <a:srgbClr val="FD8E00"/>
          </a:solidFill>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Marcador de contenido 5"/>
          <p:cNvSpPr>
            <a:spLocks noGrp="1"/>
          </p:cNvSpPr>
          <p:nvPr>
            <p:ph sz="quarter" idx="4"/>
          </p:nvPr>
        </p:nvSpPr>
        <p:spPr>
          <a:xfrm>
            <a:off x="6172200" y="2035418"/>
            <a:ext cx="5183188" cy="4154245"/>
          </a:xfrm>
        </p:spPr>
        <p:txBody>
          <a:bodyPr/>
          <a:lstStyle>
            <a:lvl1pPr>
              <a:defRPr sz="2000"/>
            </a:lvl1pPr>
            <a:lvl2pPr>
              <a:defRPr sz="18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CR" dirty="0"/>
          </a:p>
        </p:txBody>
      </p:sp>
      <p:sp>
        <p:nvSpPr>
          <p:cNvPr id="9" name="Marcador de número de diapositiva 8"/>
          <p:cNvSpPr>
            <a:spLocks noGrp="1"/>
          </p:cNvSpPr>
          <p:nvPr>
            <p:ph type="sldNum" sz="quarter" idx="12"/>
          </p:nvPr>
        </p:nvSpPr>
        <p:spPr/>
        <p:txBody>
          <a:bodyPr/>
          <a:lstStyle/>
          <a:p>
            <a:fld id="{D449CEA4-6EDE-4185-92E6-C62142D18724}" type="slidenum">
              <a:rPr lang="es-CR" smtClean="0"/>
              <a:t>‹#›</a:t>
            </a:fld>
            <a:endParaRPr lang="es-CR"/>
          </a:p>
        </p:txBody>
      </p:sp>
      <p:sp>
        <p:nvSpPr>
          <p:cNvPr id="10" name="Título 1"/>
          <p:cNvSpPr>
            <a:spLocks noGrp="1"/>
          </p:cNvSpPr>
          <p:nvPr>
            <p:ph type="title"/>
          </p:nvPr>
        </p:nvSpPr>
        <p:spPr>
          <a:xfrm>
            <a:off x="838200" y="365125"/>
            <a:ext cx="10515600" cy="673261"/>
          </a:xfrm>
        </p:spPr>
        <p:txBody>
          <a:bodyPr/>
          <a:lstStyle/>
          <a:p>
            <a:r>
              <a:rPr lang="en-US" dirty="0"/>
              <a:t>Click to edit Master title style</a:t>
            </a:r>
            <a:endParaRPr lang="es-CR" dirty="0"/>
          </a:p>
        </p:txBody>
      </p:sp>
      <p:pic>
        <p:nvPicPr>
          <p:cNvPr id="11" name="Picture 1" descr="lead-color-horiz.png">
            <a:extLst>
              <a:ext uri="{FF2B5EF4-FFF2-40B4-BE49-F238E27FC236}">
                <a16:creationId xmlns:a16="http://schemas.microsoft.com/office/drawing/2014/main" id="{4BCB1E03-4D38-FD4C-B9E6-B18E6ADDF76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31629171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a:t>Click to edit Master title style</a:t>
            </a:r>
            <a:endParaRPr lang="es-CR"/>
          </a:p>
        </p:txBody>
      </p:sp>
      <p:sp>
        <p:nvSpPr>
          <p:cNvPr id="5" name="Marcador de número de diapositiva 4"/>
          <p:cNvSpPr>
            <a:spLocks noGrp="1"/>
          </p:cNvSpPr>
          <p:nvPr>
            <p:ph type="sldNum" sz="quarter" idx="12"/>
          </p:nvPr>
        </p:nvSpPr>
        <p:spPr/>
        <p:txBody>
          <a:bodyPr/>
          <a:lstStyle/>
          <a:p>
            <a:fld id="{D449CEA4-6EDE-4185-92E6-C62142D18724}" type="slidenum">
              <a:rPr lang="es-CR" smtClean="0"/>
              <a:t>‹#›</a:t>
            </a:fld>
            <a:endParaRPr lang="es-CR"/>
          </a:p>
        </p:txBody>
      </p:sp>
      <p:pic>
        <p:nvPicPr>
          <p:cNvPr id="6" name="Picture 1" descr="lead-color-horiz.png">
            <a:extLst>
              <a:ext uri="{FF2B5EF4-FFF2-40B4-BE49-F238E27FC236}">
                <a16:creationId xmlns:a16="http://schemas.microsoft.com/office/drawing/2014/main" id="{E4FD1DDF-1590-0F4E-BD9A-09EA2BF25C9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29063768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solidFill>
          <a:srgbClr val="FD8E0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solidFill>
                  <a:schemeClr val="bg1"/>
                </a:solidFill>
              </a:defRPr>
            </a:lvl1pPr>
          </a:lstStyle>
          <a:p>
            <a:r>
              <a:rPr lang="en-US"/>
              <a:t>Click to edit Master title style</a:t>
            </a:r>
            <a:endParaRPr lang="es-CR" dirty="0"/>
          </a:p>
        </p:txBody>
      </p:sp>
      <p:sp>
        <p:nvSpPr>
          <p:cNvPr id="4" name="Marcador de número de diapositiva 3"/>
          <p:cNvSpPr>
            <a:spLocks noGrp="1"/>
          </p:cNvSpPr>
          <p:nvPr>
            <p:ph type="sldNum" sz="quarter" idx="11"/>
          </p:nvPr>
        </p:nvSpPr>
        <p:spPr/>
        <p:txBody>
          <a:bodyPr/>
          <a:lstStyle>
            <a:lvl1pPr>
              <a:defRPr>
                <a:solidFill>
                  <a:schemeClr val="bg1"/>
                </a:solidFill>
              </a:defRPr>
            </a:lvl1pPr>
          </a:lstStyle>
          <a:p>
            <a:r>
              <a:rPr lang="es-CR"/>
              <a:t>/</a:t>
            </a:r>
            <a:fld id="{D449CEA4-6EDE-4185-92E6-C62142D18724}" type="slidenum">
              <a:rPr lang="es-CR" smtClean="0"/>
              <a:pPr/>
              <a:t>‹#›</a:t>
            </a:fld>
            <a:endParaRPr lang="es-CR" dirty="0"/>
          </a:p>
        </p:txBody>
      </p:sp>
      <p:pic>
        <p:nvPicPr>
          <p:cNvPr id="6" name="pasted-image.pdf"/>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29903" y="128457"/>
            <a:ext cx="738760" cy="934230"/>
          </a:xfrm>
          <a:prstGeom prst="rect">
            <a:avLst/>
          </a:prstGeom>
          <a:ln w="12700">
            <a:miter lim="400000"/>
          </a:ln>
        </p:spPr>
      </p:pic>
    </p:spTree>
    <p:extLst>
      <p:ext uri="{BB962C8B-B14F-4D97-AF65-F5344CB8AC3E}">
        <p14:creationId xmlns:p14="http://schemas.microsoft.com/office/powerpoint/2010/main" val="3511945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CR"/>
          </a:p>
        </p:txBody>
      </p:sp>
      <p:sp>
        <p:nvSpPr>
          <p:cNvPr id="3" name="Marcador de contenido 2"/>
          <p:cNvSpPr>
            <a:spLocks noGrp="1"/>
          </p:cNvSpPr>
          <p:nvPr>
            <p:ph idx="1"/>
          </p:nvPr>
        </p:nvSpPr>
        <p:spPr>
          <a:xfrm>
            <a:off x="5183188" y="457201"/>
            <a:ext cx="6172200" cy="5659984"/>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endParaRPr lang="en-US" dirty="0"/>
          </a:p>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CR" dirty="0"/>
          </a:p>
        </p:txBody>
      </p:sp>
      <p:sp>
        <p:nvSpPr>
          <p:cNvPr id="7" name="Marcador de número de diapositiva 6"/>
          <p:cNvSpPr>
            <a:spLocks noGrp="1"/>
          </p:cNvSpPr>
          <p:nvPr>
            <p:ph type="sldNum" sz="quarter" idx="12"/>
          </p:nvPr>
        </p:nvSpPr>
        <p:spPr/>
        <p:txBody>
          <a:bodyPr/>
          <a:lstStyle/>
          <a:p>
            <a:fld id="{D449CEA4-6EDE-4185-92E6-C62142D18724}" type="slidenum">
              <a:rPr lang="es-CR" smtClean="0"/>
              <a:t>‹#›</a:t>
            </a:fld>
            <a:endParaRPr lang="es-CR"/>
          </a:p>
        </p:txBody>
      </p:sp>
      <p:sp>
        <p:nvSpPr>
          <p:cNvPr id="8" name="Marcador de texto 3">
            <a:extLst>
              <a:ext uri="{FF2B5EF4-FFF2-40B4-BE49-F238E27FC236}">
                <a16:creationId xmlns:a16="http://schemas.microsoft.com/office/drawing/2014/main" id="{4BA96AA6-9398-B345-B9E4-002AA91FBB79}"/>
              </a:ext>
            </a:extLst>
          </p:cNvPr>
          <p:cNvSpPr>
            <a:spLocks noGrp="1"/>
          </p:cNvSpPr>
          <p:nvPr>
            <p:ph type="body" sz="half" idx="2"/>
          </p:nvPr>
        </p:nvSpPr>
        <p:spPr>
          <a:xfrm>
            <a:off x="839788" y="2273992"/>
            <a:ext cx="3932237" cy="384319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icture 1" descr="lead-color-horiz.png">
            <a:extLst>
              <a:ext uri="{FF2B5EF4-FFF2-40B4-BE49-F238E27FC236}">
                <a16:creationId xmlns:a16="http://schemas.microsoft.com/office/drawing/2014/main" id="{DAD5C568-33AD-3546-9599-EFBBDDD9360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15042493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673261"/>
          </a:xfrm>
          <a:prstGeom prst="rect">
            <a:avLst/>
          </a:prstGeom>
          <a:ln w="12700">
            <a:miter lim="400000"/>
          </a:ln>
        </p:spPr>
        <p:txBody>
          <a:bodyPr lIns="71437" tIns="71437" rIns="71437" bIns="71437" anchor="ctr"/>
          <a:lstStyle/>
          <a:p>
            <a:pPr lvl="0" algn="ctr"/>
            <a:r>
              <a:rPr lang="es-ES" dirty="0"/>
              <a:t>Haga clic para modificar el estilo de título</a:t>
            </a:r>
            <a:endParaRPr lang="es-CR" dirty="0"/>
          </a:p>
        </p:txBody>
      </p:sp>
      <p:sp>
        <p:nvSpPr>
          <p:cNvPr id="3" name="Marcador de texto 2"/>
          <p:cNvSpPr>
            <a:spLocks noGrp="1"/>
          </p:cNvSpPr>
          <p:nvPr>
            <p:ph type="body" idx="1"/>
          </p:nvPr>
        </p:nvSpPr>
        <p:spPr>
          <a:xfrm>
            <a:off x="838200" y="1105597"/>
            <a:ext cx="10515600" cy="4802389"/>
          </a:xfrm>
          <a:prstGeom prst="rect">
            <a:avLst/>
          </a:prstGeom>
        </p:spPr>
        <p:txBody>
          <a:bodyPr vert="horz" lIns="91440" tIns="45720" rIns="91440" bIns="45720" rtlCol="0">
            <a:normAutofit/>
          </a:body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R" dirty="0"/>
          </a:p>
        </p:txBody>
      </p:sp>
      <p:sp>
        <p:nvSpPr>
          <p:cNvPr id="6" name="Marcador de número de diapositiva 5"/>
          <p:cNvSpPr>
            <a:spLocks noGrp="1"/>
          </p:cNvSpPr>
          <p:nvPr>
            <p:ph type="sldNum" sz="quarter" idx="4"/>
          </p:nvPr>
        </p:nvSpPr>
        <p:spPr>
          <a:xfrm>
            <a:off x="11353800" y="6410455"/>
            <a:ext cx="690966" cy="319088"/>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s-CR" dirty="0"/>
              <a:t>/</a:t>
            </a:r>
            <a:fld id="{D449CEA4-6EDE-4185-92E6-C62142D18724}" type="slidenum">
              <a:rPr lang="es-CR" smtClean="0"/>
              <a:pPr/>
              <a:t>‹#›</a:t>
            </a:fld>
            <a:endParaRPr lang="es-CR" dirty="0"/>
          </a:p>
        </p:txBody>
      </p:sp>
    </p:spTree>
    <p:extLst>
      <p:ext uri="{BB962C8B-B14F-4D97-AF65-F5344CB8AC3E}">
        <p14:creationId xmlns:p14="http://schemas.microsoft.com/office/powerpoint/2010/main" val="26159116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1" r:id="rId4"/>
    <p:sldLayoutId id="2147483652" r:id="rId5"/>
    <p:sldLayoutId id="2147483653" r:id="rId6"/>
    <p:sldLayoutId id="2147483654" r:id="rId7"/>
    <p:sldLayoutId id="2147483661" r:id="rId8"/>
    <p:sldLayoutId id="2147483656" r:id="rId9"/>
    <p:sldLayoutId id="2147483657" r:id="rId10"/>
    <p:sldLayoutId id="2147483663" r:id="rId11"/>
  </p:sldLayoutIdLst>
  <p:txStyles>
    <p:titleStyle>
      <a:lvl1pPr algn="l" defTabSz="914400" rtl="0" eaLnBrk="1" latinLnBrk="0" hangingPunct="1">
        <a:lnSpc>
          <a:spcPct val="90000"/>
        </a:lnSpc>
        <a:spcBef>
          <a:spcPct val="0"/>
        </a:spcBef>
        <a:buNone/>
        <a:defRPr lang="es-CR" sz="3600" kern="1200">
          <a:solidFill>
            <a:srgbClr val="FD8E00"/>
          </a:solidFill>
          <a:latin typeface="Helvetica" panose="020B0604020202020204" pitchFamily="34" charset="0"/>
          <a:ea typeface="+mn-ea"/>
          <a:cs typeface="Helvetica" panose="020B0604020202020204" pitchFamily="34" charset="0"/>
          <a:sym typeface="Helvetica"/>
        </a:defRPr>
      </a:lvl1pPr>
    </p:titleStyle>
    <p:bodyStyle>
      <a:lvl1pPr marL="228600" indent="-228600" algn="l" defTabSz="914400" rtl="0" eaLnBrk="1" latinLnBrk="0" hangingPunct="1">
        <a:lnSpc>
          <a:spcPct val="90000"/>
        </a:lnSpc>
        <a:spcBef>
          <a:spcPts val="1000"/>
        </a:spcBef>
        <a:buClr>
          <a:srgbClr val="FD8E00"/>
        </a:buClr>
        <a:buFont typeface="Arial" panose="020B0604020202020204" pitchFamily="34" charset="0"/>
        <a:buChar char="•"/>
        <a:defRPr sz="2800" kern="1200">
          <a:solidFill>
            <a:schemeClr val="tx1"/>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Clr>
          <a:schemeClr val="bg1">
            <a:lumMod val="50000"/>
          </a:schemeClr>
        </a:buClr>
        <a:buFont typeface="Arial" panose="020B0604020202020204" pitchFamily="34" charset="0"/>
        <a:buChar char="•"/>
        <a:defRPr sz="2400" kern="1200">
          <a:solidFill>
            <a:schemeClr val="tx1"/>
          </a:solidFill>
          <a:latin typeface="Helvetica" panose="020B0604020202020204" pitchFamily="34" charset="0"/>
          <a:ea typeface="+mn-ea"/>
          <a:cs typeface="Helvetica" panose="020B0604020202020204" pitchFamily="34" charset="0"/>
        </a:defRPr>
      </a:lvl2pPr>
      <a:lvl3pPr marL="1371600" indent="-457200" algn="l" defTabSz="914400" rtl="0" eaLnBrk="1" latinLnBrk="0" hangingPunct="1">
        <a:lnSpc>
          <a:spcPct val="90000"/>
        </a:lnSpc>
        <a:spcBef>
          <a:spcPts val="500"/>
        </a:spcBef>
        <a:buClr>
          <a:srgbClr val="FD8E00"/>
        </a:buClr>
        <a:buFont typeface="Arial" panose="020B0604020202020204" pitchFamily="34" charset="0"/>
        <a:buChar char="•"/>
        <a:defRPr sz="2000" kern="1200">
          <a:solidFill>
            <a:schemeClr val="tx1"/>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Clr>
          <a:srgbClr val="FFC000"/>
        </a:buClr>
        <a:buFont typeface="Arial" panose="020B0604020202020204" pitchFamily="34" charset="0"/>
        <a:buChar char="•"/>
        <a:defRPr sz="1800" kern="1200">
          <a:solidFill>
            <a:schemeClr val="tx1"/>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Clr>
          <a:srgbClr val="FFC000"/>
        </a:buClr>
        <a:buFont typeface="Arial" panose="020B0604020202020204" pitchFamily="34" charset="0"/>
        <a:buChar char="•"/>
        <a:defRPr sz="18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4B8E1-BF56-394E-B71B-69BFC2DC8F6A}"/>
              </a:ext>
            </a:extLst>
          </p:cNvPr>
          <p:cNvSpPr>
            <a:spLocks noGrp="1"/>
          </p:cNvSpPr>
          <p:nvPr>
            <p:ph type="ctrTitle"/>
          </p:nvPr>
        </p:nvSpPr>
        <p:spPr>
          <a:xfrm>
            <a:off x="5233416" y="1710954"/>
            <a:ext cx="6362700" cy="1438276"/>
          </a:xfrm>
        </p:spPr>
        <p:txBody>
          <a:bodyPr/>
          <a:lstStyle/>
          <a:p>
            <a:r>
              <a:rPr lang="es-ES_tradnl" dirty="0"/>
              <a:t>Introducción a la Administración de Negocios</a:t>
            </a:r>
          </a:p>
        </p:txBody>
      </p:sp>
      <p:sp>
        <p:nvSpPr>
          <p:cNvPr id="3" name="Subtitle 2">
            <a:extLst>
              <a:ext uri="{FF2B5EF4-FFF2-40B4-BE49-F238E27FC236}">
                <a16:creationId xmlns:a16="http://schemas.microsoft.com/office/drawing/2014/main" id="{2FE673B9-FE1D-754A-B6E1-B3488DE438EC}"/>
              </a:ext>
            </a:extLst>
          </p:cNvPr>
          <p:cNvSpPr>
            <a:spLocks noGrp="1"/>
          </p:cNvSpPr>
          <p:nvPr>
            <p:ph type="subTitle" idx="1"/>
          </p:nvPr>
        </p:nvSpPr>
        <p:spPr>
          <a:xfrm>
            <a:off x="5233416" y="3562466"/>
            <a:ext cx="6362700" cy="1876182"/>
          </a:xfrm>
        </p:spPr>
        <p:txBody>
          <a:bodyPr>
            <a:normAutofit fontScale="92500"/>
          </a:bodyPr>
          <a:lstStyle/>
          <a:p>
            <a:r>
              <a:rPr lang="es-ES_tradnl" dirty="0"/>
              <a:t>Profesor: Armando González Herrero</a:t>
            </a:r>
          </a:p>
          <a:p>
            <a:r>
              <a:rPr lang="es-ES_tradnl" dirty="0"/>
              <a:t>I Cuatrimestre 2020: 15 de enero al 20 de abril</a:t>
            </a:r>
          </a:p>
          <a:p>
            <a:r>
              <a:rPr lang="es-ES_tradnl" dirty="0"/>
              <a:t>Curso presencial: lunes 6:00pm – 8:45 pm</a:t>
            </a:r>
          </a:p>
          <a:p>
            <a:r>
              <a:rPr lang="es-ES_tradnl" dirty="0"/>
              <a:t>Aula #5</a:t>
            </a:r>
          </a:p>
        </p:txBody>
      </p:sp>
    </p:spTree>
    <p:extLst>
      <p:ext uri="{BB962C8B-B14F-4D97-AF65-F5344CB8AC3E}">
        <p14:creationId xmlns:p14="http://schemas.microsoft.com/office/powerpoint/2010/main" val="40144277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67543-2E26-5245-B372-FF7850E7E2AF}"/>
              </a:ext>
            </a:extLst>
          </p:cNvPr>
          <p:cNvSpPr>
            <a:spLocks noGrp="1"/>
          </p:cNvSpPr>
          <p:nvPr>
            <p:ph type="title"/>
          </p:nvPr>
        </p:nvSpPr>
        <p:spPr/>
        <p:txBody>
          <a:bodyPr/>
          <a:lstStyle/>
          <a:p>
            <a:r>
              <a:rPr lang="es-ES_tradnl" dirty="0"/>
              <a:t>4. Evaluación</a:t>
            </a:r>
          </a:p>
        </p:txBody>
      </p:sp>
      <p:graphicFrame>
        <p:nvGraphicFramePr>
          <p:cNvPr id="6" name="Content Placeholder 3">
            <a:extLst>
              <a:ext uri="{FF2B5EF4-FFF2-40B4-BE49-F238E27FC236}">
                <a16:creationId xmlns:a16="http://schemas.microsoft.com/office/drawing/2014/main" id="{0D0B1A9C-76F1-8D45-8193-C8905074753A}"/>
              </a:ext>
            </a:extLst>
          </p:cNvPr>
          <p:cNvGraphicFramePr>
            <a:graphicFrameLocks/>
          </p:cNvGraphicFramePr>
          <p:nvPr>
            <p:extLst>
              <p:ext uri="{D42A27DB-BD31-4B8C-83A1-F6EECF244321}">
                <p14:modId xmlns:p14="http://schemas.microsoft.com/office/powerpoint/2010/main" val="1624690101"/>
              </p:ext>
            </p:extLst>
          </p:nvPr>
        </p:nvGraphicFramePr>
        <p:xfrm>
          <a:off x="466618" y="1150569"/>
          <a:ext cx="11258764" cy="5067331"/>
        </p:xfrm>
        <a:graphic>
          <a:graphicData uri="http://schemas.openxmlformats.org/drawingml/2006/table">
            <a:tbl>
              <a:tblPr firstRow="1" firstCol="1" bandRow="1" bandCol="1">
                <a:tableStyleId>{72833802-FEF1-4C79-8D5D-14CF1EAF98D9}</a:tableStyleId>
              </a:tblPr>
              <a:tblGrid>
                <a:gridCol w="9119605">
                  <a:extLst>
                    <a:ext uri="{9D8B030D-6E8A-4147-A177-3AD203B41FA5}">
                      <a16:colId xmlns:a16="http://schemas.microsoft.com/office/drawing/2014/main" val="1676445181"/>
                    </a:ext>
                  </a:extLst>
                </a:gridCol>
                <a:gridCol w="2139159">
                  <a:extLst>
                    <a:ext uri="{9D8B030D-6E8A-4147-A177-3AD203B41FA5}">
                      <a16:colId xmlns:a16="http://schemas.microsoft.com/office/drawing/2014/main" val="3670404671"/>
                    </a:ext>
                  </a:extLst>
                </a:gridCol>
              </a:tblGrid>
              <a:tr h="342929">
                <a:tc>
                  <a:txBody>
                    <a:bodyPr/>
                    <a:lstStyle/>
                    <a:p>
                      <a:pPr algn="ctr">
                        <a:lnSpc>
                          <a:spcPct val="107000"/>
                        </a:lnSpc>
                      </a:pPr>
                      <a:r>
                        <a:rPr lang="es-ES_tradnl" sz="1800" dirty="0">
                          <a:effectLst/>
                          <a:latin typeface="Calibri" panose="020F0502020204030204" pitchFamily="34" charset="0"/>
                          <a:cs typeface="Calibri" panose="020F0502020204030204" pitchFamily="34" charset="0"/>
                        </a:rPr>
                        <a:t>RUBROS</a:t>
                      </a:r>
                      <a:endParaRPr lang="es-CR" sz="1800" b="0" dirty="0">
                        <a:effectLst/>
                        <a:latin typeface="Calibri" panose="020F0502020204030204" pitchFamily="34" charset="0"/>
                        <a:ea typeface="MS Mincho" panose="02020609040205080304" pitchFamily="49" charset="-128"/>
                        <a:cs typeface="Calibri" panose="020F0502020204030204" pitchFamily="34" charset="0"/>
                      </a:endParaRPr>
                    </a:p>
                  </a:txBody>
                  <a:tcPr marL="68580" marR="68580" marT="0" marB="0" anchor="ctr"/>
                </a:tc>
                <a:tc>
                  <a:txBody>
                    <a:bodyPr/>
                    <a:lstStyle/>
                    <a:p>
                      <a:pPr algn="ctr">
                        <a:lnSpc>
                          <a:spcPct val="107000"/>
                        </a:lnSpc>
                      </a:pPr>
                      <a:r>
                        <a:rPr lang="es-ES_tradnl" sz="1800" dirty="0">
                          <a:effectLst/>
                        </a:rPr>
                        <a:t>PUNTOS</a:t>
                      </a:r>
                      <a:endParaRPr lang="es-CR" sz="1800" b="0" dirty="0">
                        <a:effectLst/>
                        <a:latin typeface="Calibri" panose="020F0502020204030204" pitchFamily="34" charset="0"/>
                        <a:ea typeface="MS Mincho" panose="02020609040205080304" pitchFamily="49"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232114906"/>
                  </a:ext>
                </a:extLst>
              </a:tr>
              <a:tr h="558795">
                <a:tc>
                  <a:txBody>
                    <a:bodyPr/>
                    <a:lstStyle/>
                    <a:p>
                      <a:pPr algn="l">
                        <a:lnSpc>
                          <a:spcPct val="107000"/>
                        </a:lnSpc>
                        <a:spcAft>
                          <a:spcPts val="0"/>
                        </a:spcAft>
                        <a:tabLst>
                          <a:tab pos="3342640" algn="l"/>
                        </a:tabLst>
                      </a:pPr>
                      <a:r>
                        <a:rPr lang="es-CR" sz="1800" u="sng" dirty="0">
                          <a:effectLst/>
                          <a:latin typeface="Calibri" panose="020F0502020204030204" pitchFamily="34" charset="0"/>
                          <a:cs typeface="Calibri" panose="020F0502020204030204" pitchFamily="34" charset="0"/>
                        </a:rPr>
                        <a:t>Participación en clase y trabajo en equipo:</a:t>
                      </a:r>
                    </a:p>
                    <a:p>
                      <a:pPr algn="l">
                        <a:lnSpc>
                          <a:spcPct val="107000"/>
                        </a:lnSpc>
                        <a:spcAft>
                          <a:spcPts val="0"/>
                        </a:spcAft>
                        <a:tabLst>
                          <a:tab pos="3342640" algn="l"/>
                        </a:tabLst>
                      </a:pPr>
                      <a:r>
                        <a:rPr lang="es-CR" sz="1800" b="0" dirty="0">
                          <a:effectLst/>
                          <a:latin typeface="Calibri" panose="020F0502020204030204" pitchFamily="34" charset="0"/>
                          <a:ea typeface="MS Mincho" panose="02020609040205080304" pitchFamily="49" charset="-128"/>
                          <a:cs typeface="Calibri" panose="020F0502020204030204" pitchFamily="34" charset="0"/>
                        </a:rPr>
                        <a:t>El profesor tomará nota de la participación inteligente en cada sesión de clase por parte de los estudiantes. Se asignará una nota ponderada con base en </a:t>
                      </a:r>
                    </a:p>
                  </a:txBody>
                  <a:tcPr marL="68580" marR="68580" marT="0" marB="0"/>
                </a:tc>
                <a:tc>
                  <a:txBody>
                    <a:bodyPr/>
                    <a:lstStyle/>
                    <a:p>
                      <a:pPr algn="ctr">
                        <a:lnSpc>
                          <a:spcPct val="107000"/>
                        </a:lnSpc>
                      </a:pPr>
                      <a:r>
                        <a:rPr lang="es-CR" sz="2400" dirty="0">
                          <a:effectLst/>
                        </a:rPr>
                        <a:t>10%</a:t>
                      </a:r>
                      <a:endParaRPr lang="es-CR" sz="2400" b="0" dirty="0">
                        <a:effectLst/>
                        <a:latin typeface="Calibri" panose="020F0502020204030204" pitchFamily="34" charset="0"/>
                        <a:ea typeface="MS Mincho" panose="02020609040205080304" pitchFamily="49"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001164155"/>
                  </a:ext>
                </a:extLst>
              </a:tr>
              <a:tr h="936916">
                <a:tc>
                  <a:txBody>
                    <a:bodyPr/>
                    <a:lstStyle/>
                    <a:p>
                      <a:pPr algn="l">
                        <a:lnSpc>
                          <a:spcPct val="107000"/>
                        </a:lnSpc>
                        <a:spcAft>
                          <a:spcPts val="0"/>
                        </a:spcAft>
                        <a:tabLst>
                          <a:tab pos="3342640" algn="l"/>
                        </a:tabLst>
                      </a:pPr>
                      <a:r>
                        <a:rPr lang="es-CR" sz="1800" u="sng" dirty="0">
                          <a:effectLst/>
                          <a:latin typeface="Calibri" panose="020F0502020204030204" pitchFamily="34" charset="0"/>
                          <a:cs typeface="Calibri" panose="020F0502020204030204" pitchFamily="34" charset="0"/>
                        </a:rPr>
                        <a:t>Caso</a:t>
                      </a:r>
                      <a:r>
                        <a:rPr lang="es-CR" sz="1800" b="1" u="sng" dirty="0">
                          <a:effectLst/>
                          <a:latin typeface="Calibri" panose="020F0502020204030204" pitchFamily="34" charset="0"/>
                          <a:cs typeface="Calibri" panose="020F0502020204030204" pitchFamily="34" charset="0"/>
                        </a:rPr>
                        <a:t>s de evaluación: </a:t>
                      </a:r>
                    </a:p>
                    <a:p>
                      <a:pPr algn="l">
                        <a:lnSpc>
                          <a:spcPct val="107000"/>
                        </a:lnSpc>
                        <a:spcAft>
                          <a:spcPts val="0"/>
                        </a:spcAft>
                        <a:tabLst>
                          <a:tab pos="471805" algn="l"/>
                        </a:tabLst>
                      </a:pPr>
                      <a:r>
                        <a:rPr lang="es-CR" sz="1800" b="0" dirty="0">
                          <a:effectLst/>
                          <a:latin typeface="Calibri" panose="020F0502020204030204" pitchFamily="34" charset="0"/>
                          <a:cs typeface="Calibri" panose="020F0502020204030204" pitchFamily="34" charset="0"/>
                        </a:rPr>
                        <a:t>Este tipo de evaluación requiere de la integración de conocimientos sobre contenidos específicos, y la aplicación de los mismos a la hora de responder preguntas específicas sobre una empresa que cursa por un contexto particular.</a:t>
                      </a:r>
                      <a:r>
                        <a:rPr lang="es-CR" sz="1800" b="0" dirty="0">
                          <a:effectLst/>
                          <a:latin typeface="Calibri" panose="020F0502020204030204" pitchFamily="34" charset="0"/>
                          <a:ea typeface="MS Mincho" panose="02020609040205080304" pitchFamily="49" charset="-128"/>
                          <a:cs typeface="Calibri" panose="020F0502020204030204" pitchFamily="34" charset="0"/>
                        </a:rPr>
                        <a:t> Los casos se desarrollan de manera presencial en el aula.</a:t>
                      </a:r>
                      <a:endParaRPr lang="es-CR" sz="1800" b="0" dirty="0">
                        <a:effectLst/>
                        <a:latin typeface="Calibri" panose="020F0502020204030204" pitchFamily="34" charset="0"/>
                        <a:cs typeface="Calibri" panose="020F0502020204030204" pitchFamily="34" charset="0"/>
                      </a:endParaRPr>
                    </a:p>
                  </a:txBody>
                  <a:tcPr marL="68580" marR="68580" marT="0" marB="0"/>
                </a:tc>
                <a:tc>
                  <a:txBody>
                    <a:bodyPr/>
                    <a:lstStyle/>
                    <a:p>
                      <a:pPr algn="ctr">
                        <a:lnSpc>
                          <a:spcPct val="107000"/>
                        </a:lnSpc>
                      </a:pPr>
                      <a:r>
                        <a:rPr lang="es-ES_tradnl" sz="2400" dirty="0">
                          <a:effectLst/>
                        </a:rPr>
                        <a:t>30%</a:t>
                      </a:r>
                      <a:endParaRPr lang="es-CR" sz="2400" b="0" dirty="0">
                        <a:effectLst/>
                        <a:latin typeface="Calibri" panose="020F0502020204030204" pitchFamily="34" charset="0"/>
                        <a:ea typeface="MS Mincho" panose="02020609040205080304" pitchFamily="49"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494255452"/>
                  </a:ext>
                </a:extLst>
              </a:tr>
              <a:tr h="557650">
                <a:tc>
                  <a:txBody>
                    <a:bodyPr/>
                    <a:lstStyle/>
                    <a:p>
                      <a:pPr algn="l">
                        <a:lnSpc>
                          <a:spcPct val="107000"/>
                        </a:lnSpc>
                        <a:spcAft>
                          <a:spcPts val="0"/>
                        </a:spcAft>
                      </a:pPr>
                      <a:r>
                        <a:rPr lang="es-CR" sz="1800" u="sng" dirty="0">
                          <a:effectLst/>
                          <a:latin typeface="Calibri" panose="020F0502020204030204" pitchFamily="34" charset="0"/>
                          <a:cs typeface="Calibri" panose="020F0502020204030204" pitchFamily="34" charset="0"/>
                        </a:rPr>
                        <a:t>Proyecto y Exposición</a:t>
                      </a:r>
                      <a:r>
                        <a:rPr lang="es-CR" sz="1800" dirty="0">
                          <a:effectLst/>
                          <a:latin typeface="Calibri" panose="020F0502020204030204" pitchFamily="34" charset="0"/>
                          <a:cs typeface="Calibri" panose="020F0502020204030204" pitchFamily="34" charset="0"/>
                        </a:rPr>
                        <a:t>: </a:t>
                      </a:r>
                      <a:r>
                        <a:rPr lang="es-CR" sz="1800" b="0" dirty="0">
                          <a:effectLst/>
                          <a:latin typeface="Calibri" panose="020F0502020204030204" pitchFamily="34" charset="0"/>
                          <a:cs typeface="Calibri" panose="020F0502020204030204" pitchFamily="34" charset="0"/>
                        </a:rPr>
                        <a:t>Se evalúa de manera grupal. El tema se basa en la presentación del plan estratégico para una empresa elegida por el grupo de estudiantes. Se evalúa la contribución de los miembros del equipo con base en una evaluación anónima entre los mismos participantes.</a:t>
                      </a:r>
                      <a:endParaRPr lang="es-CR" sz="1800" b="0" dirty="0">
                        <a:effectLst/>
                        <a:latin typeface="Calibri" panose="020F0502020204030204" pitchFamily="34" charset="0"/>
                        <a:ea typeface="MS Mincho" panose="02020609040205080304" pitchFamily="49" charset="-128"/>
                        <a:cs typeface="Calibri" panose="020F0502020204030204" pitchFamily="34" charset="0"/>
                      </a:endParaRPr>
                    </a:p>
                  </a:txBody>
                  <a:tcPr marL="68580" marR="68580" marT="0" marB="0"/>
                </a:tc>
                <a:tc>
                  <a:txBody>
                    <a:bodyPr/>
                    <a:lstStyle/>
                    <a:p>
                      <a:pPr algn="ctr">
                        <a:lnSpc>
                          <a:spcPct val="107000"/>
                        </a:lnSpc>
                      </a:pPr>
                      <a:r>
                        <a:rPr lang="es-ES_tradnl" sz="2400" dirty="0">
                          <a:effectLst/>
                        </a:rPr>
                        <a:t>25%</a:t>
                      </a:r>
                    </a:p>
                    <a:p>
                      <a:pPr algn="ctr">
                        <a:lnSpc>
                          <a:spcPct val="107000"/>
                        </a:lnSpc>
                      </a:pPr>
                      <a:r>
                        <a:rPr lang="es-ES_tradnl" sz="1800" b="0" dirty="0">
                          <a:effectLst/>
                          <a:latin typeface="Calibri" panose="020F0502020204030204" pitchFamily="34" charset="0"/>
                          <a:ea typeface="MS Mincho" panose="02020609040205080304" pitchFamily="49" charset="-128"/>
                          <a:cs typeface="Times New Roman" panose="02020603050405020304" pitchFamily="18" charset="0"/>
                        </a:rPr>
                        <a:t>(7% </a:t>
                      </a:r>
                      <a:r>
                        <a:rPr lang="es-ES_tradnl" sz="1800" b="0" dirty="0" err="1">
                          <a:effectLst/>
                          <a:latin typeface="Calibri" panose="020F0502020204030204" pitchFamily="34" charset="0"/>
                          <a:ea typeface="MS Mincho" panose="02020609040205080304" pitchFamily="49" charset="-128"/>
                          <a:cs typeface="Times New Roman" panose="02020603050405020304" pitchFamily="18" charset="0"/>
                        </a:rPr>
                        <a:t>exp</a:t>
                      </a:r>
                      <a:r>
                        <a:rPr lang="es-ES_tradnl" sz="1800" b="0" dirty="0">
                          <a:effectLst/>
                          <a:latin typeface="Calibri" panose="020F0502020204030204" pitchFamily="34" charset="0"/>
                          <a:ea typeface="MS Mincho" panose="02020609040205080304" pitchFamily="49" charset="-128"/>
                          <a:cs typeface="Times New Roman" panose="02020603050405020304" pitchFamily="18" charset="0"/>
                        </a:rPr>
                        <a:t>)</a:t>
                      </a:r>
                      <a:endParaRPr lang="es-CR" sz="1800" b="0" dirty="0">
                        <a:effectLst/>
                        <a:latin typeface="Calibri" panose="020F0502020204030204" pitchFamily="34" charset="0"/>
                        <a:ea typeface="MS Mincho" panose="02020609040205080304" pitchFamily="49" charset="-128"/>
                        <a:cs typeface="Times New Roman" panose="02020603050405020304" pitchFamily="18" charset="0"/>
                      </a:endParaRPr>
                    </a:p>
                  </a:txBody>
                  <a:tcPr marL="68580" marR="68580" marT="0" marB="0" anchor="ctr"/>
                </a:tc>
                <a:extLst>
                  <a:ext uri="{0D108BD9-81ED-4DB2-BD59-A6C34878D82A}">
                    <a16:rowId xmlns:a16="http://schemas.microsoft.com/office/drawing/2014/main" val="456845302"/>
                  </a:ext>
                </a:extLst>
              </a:tr>
              <a:tr h="747856">
                <a:tc>
                  <a:txBody>
                    <a:bodyPr/>
                    <a:lstStyle/>
                    <a:p>
                      <a:pPr algn="l">
                        <a:lnSpc>
                          <a:spcPct val="107000"/>
                        </a:lnSpc>
                        <a:spcAft>
                          <a:spcPts val="0"/>
                        </a:spcAft>
                        <a:tabLst>
                          <a:tab pos="3342640" algn="l"/>
                        </a:tabLst>
                      </a:pPr>
                      <a:r>
                        <a:rPr lang="es-CR" sz="1800" u="sng" dirty="0">
                          <a:effectLst/>
                          <a:latin typeface="Calibri" panose="020F0502020204030204" pitchFamily="34" charset="0"/>
                          <a:cs typeface="Calibri" panose="020F0502020204030204" pitchFamily="34" charset="0"/>
                        </a:rPr>
                        <a:t>Bitácoras de comprensión y tareas</a:t>
                      </a:r>
                      <a:r>
                        <a:rPr lang="es-CR" sz="1800" dirty="0">
                          <a:effectLst/>
                          <a:latin typeface="Calibri" panose="020F0502020204030204" pitchFamily="34" charset="0"/>
                          <a:cs typeface="Calibri" panose="020F0502020204030204" pitchFamily="34" charset="0"/>
                        </a:rPr>
                        <a:t> </a:t>
                      </a:r>
                    </a:p>
                    <a:p>
                      <a:pPr algn="l">
                        <a:lnSpc>
                          <a:spcPct val="107000"/>
                        </a:lnSpc>
                        <a:spcAft>
                          <a:spcPts val="0"/>
                        </a:spcAft>
                        <a:tabLst>
                          <a:tab pos="3342640" algn="l"/>
                        </a:tabLst>
                      </a:pPr>
                      <a:r>
                        <a:rPr lang="es-CR" sz="1800" b="0" dirty="0">
                          <a:effectLst/>
                          <a:latin typeface="Calibri" panose="020F0502020204030204" pitchFamily="34" charset="0"/>
                          <a:cs typeface="Calibri" panose="020F0502020204030204" pitchFamily="34" charset="0"/>
                        </a:rPr>
                        <a:t>(8-9 aprox) (4.38 puntos cada una) Posterior a algunas clases, deben desarrollar una bitácora de comprensión de 1 página, elaborando los principales conceptos vistos en clase mediante ejemplos de empresas reales. El profesor también asignará tareas específicas.</a:t>
                      </a:r>
                      <a:endParaRPr lang="es-CR" sz="1800" b="0" dirty="0">
                        <a:effectLst/>
                        <a:latin typeface="Calibri" panose="020F0502020204030204" pitchFamily="34" charset="0"/>
                        <a:ea typeface="MS Mincho" panose="02020609040205080304" pitchFamily="49" charset="-128"/>
                        <a:cs typeface="Calibri" panose="020F0502020204030204" pitchFamily="34" charset="0"/>
                      </a:endParaRPr>
                    </a:p>
                  </a:txBody>
                  <a:tcPr marL="68580" marR="68580" marT="0" marB="0"/>
                </a:tc>
                <a:tc>
                  <a:txBody>
                    <a:bodyPr/>
                    <a:lstStyle/>
                    <a:p>
                      <a:pPr algn="ctr">
                        <a:lnSpc>
                          <a:spcPct val="107000"/>
                        </a:lnSpc>
                      </a:pPr>
                      <a:r>
                        <a:rPr lang="es-ES_tradnl" sz="2400" dirty="0">
                          <a:effectLst/>
                        </a:rPr>
                        <a:t>35%</a:t>
                      </a:r>
                      <a:endParaRPr lang="es-CR" sz="2400" b="0" dirty="0">
                        <a:effectLst/>
                        <a:latin typeface="Calibri" panose="020F0502020204030204" pitchFamily="34" charset="0"/>
                        <a:ea typeface="MS Mincho" panose="02020609040205080304" pitchFamily="49" charset="-128"/>
                        <a:cs typeface="Times New Roman" panose="02020603050405020304" pitchFamily="18" charset="0"/>
                      </a:endParaRPr>
                    </a:p>
                  </a:txBody>
                  <a:tcPr marL="68580" marR="68580" marT="0" marB="0" anchor="ctr"/>
                </a:tc>
                <a:extLst>
                  <a:ext uri="{0D108BD9-81ED-4DB2-BD59-A6C34878D82A}">
                    <a16:rowId xmlns:a16="http://schemas.microsoft.com/office/drawing/2014/main" val="54040204"/>
                  </a:ext>
                </a:extLst>
              </a:tr>
              <a:tr h="240927">
                <a:tc>
                  <a:txBody>
                    <a:bodyPr/>
                    <a:lstStyle/>
                    <a:p>
                      <a:pPr>
                        <a:lnSpc>
                          <a:spcPct val="107000"/>
                        </a:lnSpc>
                      </a:pPr>
                      <a:r>
                        <a:rPr lang="es-ES_tradnl" sz="1800" dirty="0">
                          <a:effectLst/>
                          <a:latin typeface="Calibri" panose="020F0502020204030204" pitchFamily="34" charset="0"/>
                          <a:cs typeface="Calibri" panose="020F0502020204030204" pitchFamily="34" charset="0"/>
                        </a:rPr>
                        <a:t>TOTAL DE PUNTOS</a:t>
                      </a:r>
                      <a:endParaRPr lang="es-CR" sz="1800" b="0" dirty="0">
                        <a:effectLst/>
                        <a:latin typeface="Calibri" panose="020F0502020204030204" pitchFamily="34" charset="0"/>
                        <a:ea typeface="MS Mincho" panose="02020609040205080304" pitchFamily="49" charset="-128"/>
                        <a:cs typeface="Calibri" panose="020F0502020204030204" pitchFamily="34" charset="0"/>
                      </a:endParaRPr>
                    </a:p>
                  </a:txBody>
                  <a:tcPr marL="68580" marR="68580" marT="0" marB="0"/>
                </a:tc>
                <a:tc>
                  <a:txBody>
                    <a:bodyPr/>
                    <a:lstStyle/>
                    <a:p>
                      <a:pPr algn="ctr">
                        <a:lnSpc>
                          <a:spcPct val="107000"/>
                        </a:lnSpc>
                      </a:pPr>
                      <a:r>
                        <a:rPr lang="es-ES_tradnl" sz="2400" dirty="0">
                          <a:effectLst/>
                        </a:rPr>
                        <a:t>100%</a:t>
                      </a:r>
                      <a:endParaRPr lang="es-CR" sz="2400" b="0" dirty="0">
                        <a:effectLst/>
                        <a:latin typeface="Calibri" panose="020F0502020204030204" pitchFamily="34" charset="0"/>
                        <a:ea typeface="MS Mincho" panose="02020609040205080304" pitchFamily="49"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660135491"/>
                  </a:ext>
                </a:extLst>
              </a:tr>
            </a:tbl>
          </a:graphicData>
        </a:graphic>
      </p:graphicFrame>
    </p:spTree>
    <p:extLst>
      <p:ext uri="{BB962C8B-B14F-4D97-AF65-F5344CB8AC3E}">
        <p14:creationId xmlns:p14="http://schemas.microsoft.com/office/powerpoint/2010/main" val="2092086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A1A98-890C-4444-B48B-0A1D58A4F6F5}"/>
              </a:ext>
            </a:extLst>
          </p:cNvPr>
          <p:cNvSpPr>
            <a:spLocks noGrp="1"/>
          </p:cNvSpPr>
          <p:nvPr>
            <p:ph type="title"/>
          </p:nvPr>
        </p:nvSpPr>
        <p:spPr/>
        <p:txBody>
          <a:bodyPr/>
          <a:lstStyle/>
          <a:p>
            <a:r>
              <a:rPr lang="es-ES_tradnl" dirty="0"/>
              <a:t>5. Descripción del curso</a:t>
            </a:r>
          </a:p>
        </p:txBody>
      </p:sp>
      <p:sp>
        <p:nvSpPr>
          <p:cNvPr id="4" name="Content Placeholder 3">
            <a:extLst>
              <a:ext uri="{FF2B5EF4-FFF2-40B4-BE49-F238E27FC236}">
                <a16:creationId xmlns:a16="http://schemas.microsoft.com/office/drawing/2014/main" id="{30CE0B98-42A0-144D-9276-338F508AA8C1}"/>
              </a:ext>
            </a:extLst>
          </p:cNvPr>
          <p:cNvSpPr>
            <a:spLocks noGrp="1"/>
          </p:cNvSpPr>
          <p:nvPr>
            <p:ph sz="half" idx="1"/>
          </p:nvPr>
        </p:nvSpPr>
        <p:spPr>
          <a:xfrm>
            <a:off x="2241550" y="1257300"/>
            <a:ext cx="7708900" cy="4881563"/>
          </a:xfrm>
        </p:spPr>
        <p:txBody>
          <a:bodyPr>
            <a:normAutofit/>
          </a:bodyPr>
          <a:lstStyle/>
          <a:p>
            <a:pPr marL="0" indent="0">
              <a:buNone/>
            </a:pPr>
            <a:r>
              <a:rPr lang="es-ES" dirty="0"/>
              <a:t>Se estudiarán los elementos principales de la administración de negocios, tales como: </a:t>
            </a:r>
          </a:p>
          <a:p>
            <a:pPr marL="0" indent="0">
              <a:buNone/>
            </a:pPr>
            <a:endParaRPr lang="es-ES" dirty="0"/>
          </a:p>
          <a:p>
            <a:pPr lvl="1"/>
            <a:r>
              <a:rPr lang="es-ES" dirty="0"/>
              <a:t>Planificación estratégica</a:t>
            </a:r>
          </a:p>
          <a:p>
            <a:pPr lvl="1"/>
            <a:r>
              <a:rPr lang="es-ES" dirty="0"/>
              <a:t>Estructura de la empresa</a:t>
            </a:r>
          </a:p>
          <a:p>
            <a:pPr lvl="1"/>
            <a:r>
              <a:rPr lang="es-ES" dirty="0"/>
              <a:t>Las escuelas de pensamiento administrativo</a:t>
            </a:r>
          </a:p>
          <a:p>
            <a:pPr lvl="1"/>
            <a:r>
              <a:rPr lang="es-ES" dirty="0"/>
              <a:t>Procesos administrativos</a:t>
            </a:r>
          </a:p>
          <a:p>
            <a:pPr lvl="1"/>
            <a:r>
              <a:rPr lang="es-ES" dirty="0"/>
              <a:t>Impacto de la tecnología en la administración de las empresas </a:t>
            </a:r>
          </a:p>
          <a:p>
            <a:pPr lvl="1"/>
            <a:r>
              <a:rPr lang="es-ES" dirty="0"/>
              <a:t>Técnicas de control empresarial. </a:t>
            </a:r>
          </a:p>
          <a:p>
            <a:pPr marL="0" lvl="1" indent="0">
              <a:buNone/>
            </a:pPr>
            <a:endParaRPr lang="es-ES" dirty="0"/>
          </a:p>
          <a:p>
            <a:pPr marL="0" lvl="1" indent="0">
              <a:buNone/>
            </a:pPr>
            <a:r>
              <a:rPr lang="es-ES" dirty="0"/>
              <a:t>Por su naturaleza el curso es de naturaleza teórica-práctico.</a:t>
            </a:r>
            <a:endParaRPr lang="en-US" dirty="0"/>
          </a:p>
        </p:txBody>
      </p:sp>
    </p:spTree>
    <p:extLst>
      <p:ext uri="{BB962C8B-B14F-4D97-AF65-F5344CB8AC3E}">
        <p14:creationId xmlns:p14="http://schemas.microsoft.com/office/powerpoint/2010/main" val="1232147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A1A98-890C-4444-B48B-0A1D58A4F6F5}"/>
              </a:ext>
            </a:extLst>
          </p:cNvPr>
          <p:cNvSpPr>
            <a:spLocks noGrp="1"/>
          </p:cNvSpPr>
          <p:nvPr>
            <p:ph type="title"/>
          </p:nvPr>
        </p:nvSpPr>
        <p:spPr/>
        <p:txBody>
          <a:bodyPr/>
          <a:lstStyle/>
          <a:p>
            <a:r>
              <a:rPr lang="es-ES_tradnl" dirty="0"/>
              <a:t>6. Expectativas del curso de estudiantes</a:t>
            </a:r>
          </a:p>
        </p:txBody>
      </p:sp>
      <p:sp>
        <p:nvSpPr>
          <p:cNvPr id="4" name="Content Placeholder 3">
            <a:extLst>
              <a:ext uri="{FF2B5EF4-FFF2-40B4-BE49-F238E27FC236}">
                <a16:creationId xmlns:a16="http://schemas.microsoft.com/office/drawing/2014/main" id="{30CE0B98-42A0-144D-9276-338F508AA8C1}"/>
              </a:ext>
            </a:extLst>
          </p:cNvPr>
          <p:cNvSpPr>
            <a:spLocks noGrp="1"/>
          </p:cNvSpPr>
          <p:nvPr>
            <p:ph sz="half" idx="1"/>
          </p:nvPr>
        </p:nvSpPr>
        <p:spPr>
          <a:xfrm>
            <a:off x="2241550" y="1257300"/>
            <a:ext cx="7708900" cy="4881563"/>
          </a:xfrm>
        </p:spPr>
        <p:txBody>
          <a:bodyPr>
            <a:normAutofit/>
          </a:bodyPr>
          <a:lstStyle/>
          <a:p>
            <a:pPr marL="0" indent="0">
              <a:buNone/>
            </a:pPr>
            <a:endParaRPr lang="en-US" dirty="0"/>
          </a:p>
        </p:txBody>
      </p:sp>
    </p:spTree>
    <p:extLst>
      <p:ext uri="{BB962C8B-B14F-4D97-AF65-F5344CB8AC3E}">
        <p14:creationId xmlns:p14="http://schemas.microsoft.com/office/powerpoint/2010/main" val="35666756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3192" y="1449499"/>
            <a:ext cx="5451627" cy="3638961"/>
          </a:xfrm>
          <a:prstGeom prst="rect">
            <a:avLst/>
          </a:prstGeom>
        </p:spPr>
      </p:pic>
      <p:sp>
        <p:nvSpPr>
          <p:cNvPr id="2" name="Título 1"/>
          <p:cNvSpPr>
            <a:spLocks noGrp="1"/>
          </p:cNvSpPr>
          <p:nvPr>
            <p:ph type="title"/>
          </p:nvPr>
        </p:nvSpPr>
        <p:spPr>
          <a:xfrm>
            <a:off x="6411685" y="634946"/>
            <a:ext cx="5127171" cy="1450757"/>
          </a:xfrm>
        </p:spPr>
        <p:txBody>
          <a:bodyPr>
            <a:normAutofit/>
          </a:bodyPr>
          <a:lstStyle/>
          <a:p>
            <a:r>
              <a:rPr lang="es-CR" dirty="0"/>
              <a:t>Contenidos</a:t>
            </a:r>
            <a:endParaRPr lang="en-US" dirty="0"/>
          </a:p>
        </p:txBody>
      </p:sp>
      <p:sp>
        <p:nvSpPr>
          <p:cNvPr id="3" name="Marcador de contenido 2"/>
          <p:cNvSpPr>
            <a:spLocks noGrp="1"/>
          </p:cNvSpPr>
          <p:nvPr>
            <p:ph idx="1"/>
          </p:nvPr>
        </p:nvSpPr>
        <p:spPr>
          <a:xfrm>
            <a:off x="6411684" y="2198914"/>
            <a:ext cx="5127172" cy="3670180"/>
          </a:xfrm>
        </p:spPr>
        <p:txBody>
          <a:bodyPr>
            <a:normAutofit/>
          </a:bodyPr>
          <a:lstStyle/>
          <a:p>
            <a:r>
              <a:rPr lang="es-ES_tradnl" sz="1700" b="1"/>
              <a:t>Tema 1.Introducción a la administración de negocios</a:t>
            </a:r>
            <a:endParaRPr lang="en-US" sz="1700"/>
          </a:p>
          <a:p>
            <a:pPr lvl="0"/>
            <a:r>
              <a:rPr lang="es-ES_tradnl" sz="1700"/>
              <a:t>Introducción a la administración de negocios.</a:t>
            </a:r>
            <a:endParaRPr lang="en-US" sz="1700"/>
          </a:p>
          <a:p>
            <a:pPr lvl="0"/>
            <a:r>
              <a:rPr lang="es-ES_tradnl" sz="1700"/>
              <a:t>Generalidades del curso. </a:t>
            </a:r>
            <a:endParaRPr lang="en-US" sz="1700"/>
          </a:p>
          <a:p>
            <a:pPr lvl="0"/>
            <a:r>
              <a:rPr lang="es-ES_tradnl" sz="1700"/>
              <a:t>Estructura Empresarial.</a:t>
            </a:r>
            <a:endParaRPr lang="en-US" sz="1700"/>
          </a:p>
          <a:p>
            <a:r>
              <a:rPr lang="es-ES_tradnl" sz="1700" b="1"/>
              <a:t> </a:t>
            </a:r>
            <a:endParaRPr lang="en-US" sz="1700"/>
          </a:p>
          <a:p>
            <a:r>
              <a:rPr lang="es-ES_tradnl" sz="1700" b="1"/>
              <a:t>Tema 2.Evolución de la administración y cadena de valor</a:t>
            </a:r>
            <a:endParaRPr lang="en-US" sz="1700"/>
          </a:p>
          <a:p>
            <a:pPr lvl="0"/>
            <a:r>
              <a:rPr lang="es-ES_tradnl" sz="1700"/>
              <a:t>Origen y desarrollo de la administración.</a:t>
            </a:r>
            <a:endParaRPr lang="en-US" sz="1700"/>
          </a:p>
          <a:p>
            <a:pPr lvl="0"/>
            <a:r>
              <a:rPr lang="es-ES_tradnl" sz="1700"/>
              <a:t>Cadena de Valor.</a:t>
            </a:r>
            <a:endParaRPr lang="en-US" sz="1700"/>
          </a:p>
          <a:p>
            <a:pPr marL="457200" lvl="0" indent="-457200">
              <a:buFont typeface="+mj-lt"/>
              <a:buAutoNum type="arabicPeriod"/>
            </a:pPr>
            <a:endParaRPr lang="en-US" sz="1700"/>
          </a:p>
          <a:p>
            <a:endParaRPr lang="en-US" sz="1700"/>
          </a:p>
        </p:txBody>
      </p:sp>
    </p:spTree>
    <p:extLst>
      <p:ext uri="{BB962C8B-B14F-4D97-AF65-F5344CB8AC3E}">
        <p14:creationId xmlns:p14="http://schemas.microsoft.com/office/powerpoint/2010/main" val="2393092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R" dirty="0"/>
              <a:t>Contenidos</a:t>
            </a:r>
            <a:endParaRPr lang="en-US" dirty="0"/>
          </a:p>
        </p:txBody>
      </p:sp>
      <p:sp>
        <p:nvSpPr>
          <p:cNvPr id="3" name="Marcador de contenido 2"/>
          <p:cNvSpPr>
            <a:spLocks noGrp="1"/>
          </p:cNvSpPr>
          <p:nvPr>
            <p:ph idx="1"/>
          </p:nvPr>
        </p:nvSpPr>
        <p:spPr/>
        <p:txBody>
          <a:bodyPr>
            <a:normAutofit fontScale="77500" lnSpcReduction="20000"/>
          </a:bodyPr>
          <a:lstStyle/>
          <a:p>
            <a:r>
              <a:rPr lang="es-ES_tradnl" b="1" dirty="0"/>
              <a:t>Tema 3. La empresa</a:t>
            </a:r>
            <a:endParaRPr lang="en-US" dirty="0"/>
          </a:p>
          <a:p>
            <a:pPr marL="457200" lvl="0" indent="-457200">
              <a:buFont typeface="+mj-lt"/>
              <a:buAutoNum type="arabicPeriod"/>
            </a:pPr>
            <a:r>
              <a:rPr lang="es-ES_tradnl" dirty="0"/>
              <a:t>Clasificación de la Empresa: Por número de empleados, régimen jurídico u origen de capital.</a:t>
            </a:r>
            <a:endParaRPr lang="en-US" dirty="0"/>
          </a:p>
          <a:p>
            <a:pPr marL="457200" lvl="0" indent="-457200">
              <a:buFont typeface="+mj-lt"/>
              <a:buAutoNum type="arabicPeriod"/>
            </a:pPr>
            <a:r>
              <a:rPr lang="es-ES_tradnl" dirty="0"/>
              <a:t>Clasificación por giro de negocio: servicios, manufactura, industria.</a:t>
            </a:r>
            <a:endParaRPr lang="en-US" dirty="0"/>
          </a:p>
          <a:p>
            <a:pPr marL="457200" lvl="0" indent="-457200">
              <a:buFont typeface="+mj-lt"/>
              <a:buAutoNum type="arabicPeriod"/>
            </a:pPr>
            <a:r>
              <a:rPr lang="es-ES_tradnl" dirty="0"/>
              <a:t>Recursos de la empresa.</a:t>
            </a:r>
            <a:endParaRPr lang="en-US" dirty="0"/>
          </a:p>
          <a:p>
            <a:pPr marL="457200" lvl="0" indent="-457200">
              <a:buFont typeface="+mj-lt"/>
              <a:buAutoNum type="arabicPeriod"/>
            </a:pPr>
            <a:r>
              <a:rPr lang="es-ES_tradnl" dirty="0"/>
              <a:t>Áreas funcionales de una empresa. </a:t>
            </a:r>
            <a:endParaRPr lang="en-US" dirty="0"/>
          </a:p>
          <a:p>
            <a:pPr marL="457200" lvl="0" indent="-457200">
              <a:buFont typeface="+mj-lt"/>
              <a:buAutoNum type="arabicPeriod"/>
            </a:pPr>
            <a:r>
              <a:rPr lang="es-ES_tradnl" dirty="0"/>
              <a:t>Balance general y su estructura.</a:t>
            </a:r>
            <a:endParaRPr lang="en-US" dirty="0"/>
          </a:p>
          <a:p>
            <a:r>
              <a:rPr lang="es-ES_tradnl" b="1" dirty="0"/>
              <a:t>Tema 4. Generalidades de la administración</a:t>
            </a:r>
            <a:endParaRPr lang="en-US" dirty="0"/>
          </a:p>
          <a:p>
            <a:pPr marL="457200" lvl="0" indent="-457200">
              <a:buFont typeface="+mj-lt"/>
              <a:buAutoNum type="arabicPeriod"/>
            </a:pPr>
            <a:r>
              <a:rPr lang="es-ES_tradnl" dirty="0"/>
              <a:t>Conceptos de administración.</a:t>
            </a:r>
            <a:endParaRPr lang="en-US" dirty="0"/>
          </a:p>
          <a:p>
            <a:pPr marL="457200" lvl="0" indent="-457200">
              <a:buFont typeface="+mj-lt"/>
              <a:buAutoNum type="arabicPeriod"/>
            </a:pPr>
            <a:r>
              <a:rPr lang="es-ES_tradnl" dirty="0"/>
              <a:t>Disciplinas que se relacionan con la administración.</a:t>
            </a:r>
            <a:endParaRPr lang="en-US" dirty="0"/>
          </a:p>
          <a:p>
            <a:pPr marL="457200" lvl="0" indent="-457200">
              <a:buFont typeface="+mj-lt"/>
              <a:buAutoNum type="arabicPeriod"/>
            </a:pPr>
            <a:r>
              <a:rPr lang="es-ES_tradnl" dirty="0"/>
              <a:t>Tipos de administración.</a:t>
            </a:r>
            <a:endParaRPr lang="en-US" dirty="0"/>
          </a:p>
          <a:p>
            <a:pPr marL="457200" lvl="0" indent="-457200">
              <a:buFont typeface="+mj-lt"/>
              <a:buAutoNum type="arabicPeriod"/>
            </a:pPr>
            <a:r>
              <a:rPr lang="es-ES_tradnl" dirty="0"/>
              <a:t>Proceso administrativo.</a:t>
            </a:r>
            <a:endParaRPr lang="en-US" dirty="0"/>
          </a:p>
          <a:p>
            <a:pPr marL="457200" lvl="0" indent="-457200">
              <a:buFont typeface="+mj-lt"/>
              <a:buAutoNum type="arabicPeriod"/>
            </a:pPr>
            <a:r>
              <a:rPr lang="es-ES_tradnl" dirty="0"/>
              <a:t>Estado de pérdidas y ganancias.</a:t>
            </a:r>
            <a:endParaRPr lang="en-US" dirty="0"/>
          </a:p>
          <a:p>
            <a:pPr marL="457200" lvl="0" indent="-457200">
              <a:buFont typeface="+mj-lt"/>
              <a:buAutoNum type="arabicPeriod"/>
            </a:pPr>
            <a:endParaRPr lang="en-US" dirty="0"/>
          </a:p>
          <a:p>
            <a:endParaRPr lang="en-US"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46465" y="3069155"/>
            <a:ext cx="3526679" cy="2351119"/>
          </a:xfrm>
          <a:prstGeom prst="rect">
            <a:avLst/>
          </a:prstGeom>
        </p:spPr>
      </p:pic>
    </p:spTree>
    <p:extLst>
      <p:ext uri="{BB962C8B-B14F-4D97-AF65-F5344CB8AC3E}">
        <p14:creationId xmlns:p14="http://schemas.microsoft.com/office/powerpoint/2010/main" val="657949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1000"/>
                                        <p:tgtEl>
                                          <p:spTgt spid="3">
                                            <p:txEl>
                                              <p:pRg st="7" end="7"/>
                                            </p:txEl>
                                          </p:spTgt>
                                        </p:tgtEl>
                                      </p:cBhvr>
                                    </p:animEffect>
                                    <p:anim calcmode="lin" valueType="num">
                                      <p:cBhvr>
                                        <p:cTn id="5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8" end="8"/>
                                            </p:txEl>
                                          </p:spTgt>
                                        </p:tgtEl>
                                        <p:attrNameLst>
                                          <p:attrName>style.visibility</p:attrName>
                                        </p:attrNameLst>
                                      </p:cBhvr>
                                      <p:to>
                                        <p:strVal val="visible"/>
                                      </p:to>
                                    </p:set>
                                    <p:animEffect transition="in" filter="fade">
                                      <p:cBhvr>
                                        <p:cTn id="63" dur="1000"/>
                                        <p:tgtEl>
                                          <p:spTgt spid="3">
                                            <p:txEl>
                                              <p:pRg st="8" end="8"/>
                                            </p:txEl>
                                          </p:spTgt>
                                        </p:tgtEl>
                                      </p:cBhvr>
                                    </p:animEffect>
                                    <p:anim calcmode="lin" valueType="num">
                                      <p:cBhvr>
                                        <p:cTn id="6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3">
                                            <p:txEl>
                                              <p:pRg st="9" end="9"/>
                                            </p:txEl>
                                          </p:spTgt>
                                        </p:tgtEl>
                                        <p:attrNameLst>
                                          <p:attrName>style.visibility</p:attrName>
                                        </p:attrNameLst>
                                      </p:cBhvr>
                                      <p:to>
                                        <p:strVal val="visible"/>
                                      </p:to>
                                    </p:set>
                                    <p:animEffect transition="in" filter="fade">
                                      <p:cBhvr>
                                        <p:cTn id="70" dur="1000"/>
                                        <p:tgtEl>
                                          <p:spTgt spid="3">
                                            <p:txEl>
                                              <p:pRg st="9" end="9"/>
                                            </p:txEl>
                                          </p:spTgt>
                                        </p:tgtEl>
                                      </p:cBhvr>
                                    </p:animEffect>
                                    <p:anim calcmode="lin" valueType="num">
                                      <p:cBhvr>
                                        <p:cTn id="71"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72"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3">
                                            <p:txEl>
                                              <p:pRg st="10" end="10"/>
                                            </p:txEl>
                                          </p:spTgt>
                                        </p:tgtEl>
                                        <p:attrNameLst>
                                          <p:attrName>style.visibility</p:attrName>
                                        </p:attrNameLst>
                                      </p:cBhvr>
                                      <p:to>
                                        <p:strVal val="visible"/>
                                      </p:to>
                                    </p:set>
                                    <p:animEffect transition="in" filter="fade">
                                      <p:cBhvr>
                                        <p:cTn id="77" dur="1000"/>
                                        <p:tgtEl>
                                          <p:spTgt spid="3">
                                            <p:txEl>
                                              <p:pRg st="10" end="10"/>
                                            </p:txEl>
                                          </p:spTgt>
                                        </p:tgtEl>
                                      </p:cBhvr>
                                    </p:animEffect>
                                    <p:anim calcmode="lin" valueType="num">
                                      <p:cBhvr>
                                        <p:cTn id="78"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79"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3">
                                            <p:txEl>
                                              <p:pRg st="11" end="11"/>
                                            </p:txEl>
                                          </p:spTgt>
                                        </p:tgtEl>
                                        <p:attrNameLst>
                                          <p:attrName>style.visibility</p:attrName>
                                        </p:attrNameLst>
                                      </p:cBhvr>
                                      <p:to>
                                        <p:strVal val="visible"/>
                                      </p:to>
                                    </p:set>
                                    <p:animEffect transition="in" filter="fade">
                                      <p:cBhvr>
                                        <p:cTn id="84" dur="1000"/>
                                        <p:tgtEl>
                                          <p:spTgt spid="3">
                                            <p:txEl>
                                              <p:pRg st="11" end="11"/>
                                            </p:txEl>
                                          </p:spTgt>
                                        </p:tgtEl>
                                      </p:cBhvr>
                                    </p:animEffect>
                                    <p:anim calcmode="lin" valueType="num">
                                      <p:cBhvr>
                                        <p:cTn id="85"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86"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R" dirty="0"/>
              <a:t>Contenidos</a:t>
            </a:r>
            <a:endParaRPr lang="en-US" dirty="0"/>
          </a:p>
        </p:txBody>
      </p:sp>
      <p:sp>
        <p:nvSpPr>
          <p:cNvPr id="3" name="Marcador de contenido 2"/>
          <p:cNvSpPr>
            <a:spLocks noGrp="1"/>
          </p:cNvSpPr>
          <p:nvPr>
            <p:ph idx="1"/>
          </p:nvPr>
        </p:nvSpPr>
        <p:spPr/>
        <p:txBody>
          <a:bodyPr>
            <a:normAutofit/>
          </a:bodyPr>
          <a:lstStyle/>
          <a:p>
            <a:r>
              <a:rPr lang="es-ES_tradnl" b="1" dirty="0"/>
              <a:t>Tema 5. Planeación estratégica</a:t>
            </a:r>
            <a:endParaRPr lang="en-US" dirty="0"/>
          </a:p>
          <a:p>
            <a:pPr lvl="0"/>
            <a:r>
              <a:rPr lang="es-ES_tradnl" dirty="0"/>
              <a:t>Principios de planeación.</a:t>
            </a:r>
            <a:endParaRPr lang="en-US" dirty="0"/>
          </a:p>
          <a:p>
            <a:pPr lvl="0"/>
            <a:r>
              <a:rPr lang="es-ES_tradnl" dirty="0"/>
              <a:t>Estrategia empresarial-Crecimiento vertical y horizontal.</a:t>
            </a:r>
            <a:endParaRPr lang="en-US" dirty="0"/>
          </a:p>
          <a:p>
            <a:pPr lvl="0"/>
            <a:r>
              <a:rPr lang="es-ES_tradnl" dirty="0"/>
              <a:t>Elementos del proceso de planeación:</a:t>
            </a:r>
            <a:endParaRPr lang="en-US" dirty="0"/>
          </a:p>
          <a:p>
            <a:pPr lvl="1"/>
            <a:r>
              <a:rPr lang="es-ES_tradnl" dirty="0"/>
              <a:t>Misión y Visión.</a:t>
            </a:r>
            <a:endParaRPr lang="en-US" dirty="0"/>
          </a:p>
          <a:p>
            <a:pPr lvl="1"/>
            <a:r>
              <a:rPr lang="es-ES_tradnl" dirty="0"/>
              <a:t>Metas, objetivos y estrategias.</a:t>
            </a:r>
            <a:endParaRPr lang="en-US" dirty="0"/>
          </a:p>
          <a:p>
            <a:pPr lvl="1"/>
            <a:r>
              <a:rPr lang="es-ES_tradnl" dirty="0"/>
              <a:t>Políticas y reglas. </a:t>
            </a:r>
            <a:endParaRPr lang="en-US" dirty="0"/>
          </a:p>
          <a:p>
            <a:pPr lvl="1"/>
            <a:r>
              <a:rPr lang="es-ES_tradnl" dirty="0"/>
              <a:t>Presupuesto. </a:t>
            </a:r>
            <a:endParaRPr lang="en-US" dirty="0"/>
          </a:p>
          <a:p>
            <a:pPr lvl="0"/>
            <a:r>
              <a:rPr lang="es-ES_tradnl" dirty="0"/>
              <a:t>Estrategia de diferenciación y estrategia de mejora en costos.</a:t>
            </a:r>
            <a:endParaRPr lang="en-US" dirty="0"/>
          </a:p>
          <a:p>
            <a:pPr marL="457200" lvl="0" indent="-457200">
              <a:buFont typeface="+mj-lt"/>
              <a:buAutoNum type="arabicPeriod"/>
            </a:pPr>
            <a:endParaRPr lang="en-US" dirty="0"/>
          </a:p>
          <a:p>
            <a:endParaRPr lang="en-US"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54758" y="2574841"/>
            <a:ext cx="3073166" cy="2048777"/>
          </a:xfrm>
          <a:prstGeom prst="rect">
            <a:avLst/>
          </a:prstGeom>
        </p:spPr>
      </p:pic>
    </p:spTree>
    <p:extLst>
      <p:ext uri="{BB962C8B-B14F-4D97-AF65-F5344CB8AC3E}">
        <p14:creationId xmlns:p14="http://schemas.microsoft.com/office/powerpoint/2010/main" val="30104003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R" dirty="0"/>
              <a:t>Contenidos</a:t>
            </a:r>
            <a:endParaRPr lang="en-US" dirty="0"/>
          </a:p>
        </p:txBody>
      </p:sp>
      <p:sp>
        <p:nvSpPr>
          <p:cNvPr id="3" name="Marcador de contenido 2"/>
          <p:cNvSpPr>
            <a:spLocks noGrp="1"/>
          </p:cNvSpPr>
          <p:nvPr>
            <p:ph idx="1"/>
          </p:nvPr>
        </p:nvSpPr>
        <p:spPr/>
        <p:txBody>
          <a:bodyPr>
            <a:normAutofit fontScale="92500" lnSpcReduction="10000"/>
          </a:bodyPr>
          <a:lstStyle/>
          <a:p>
            <a:r>
              <a:rPr lang="es-ES_tradnl" b="1" dirty="0"/>
              <a:t>Tema 6. Organización</a:t>
            </a:r>
            <a:endParaRPr lang="en-US" dirty="0"/>
          </a:p>
          <a:p>
            <a:pPr marL="457200" lvl="0" indent="-457200">
              <a:buFont typeface="+mj-lt"/>
              <a:buAutoNum type="arabicPeriod"/>
            </a:pPr>
            <a:r>
              <a:rPr lang="es-ES_tradnl" dirty="0"/>
              <a:t>Principios de la organización. </a:t>
            </a:r>
            <a:endParaRPr lang="en-US" dirty="0"/>
          </a:p>
          <a:p>
            <a:pPr marL="457200" lvl="0" indent="-457200">
              <a:buFont typeface="+mj-lt"/>
              <a:buAutoNum type="arabicPeriod"/>
            </a:pPr>
            <a:r>
              <a:rPr lang="es-ES_tradnl" dirty="0"/>
              <a:t>Elementos de la etapa de organización: </a:t>
            </a:r>
            <a:endParaRPr lang="en-US" dirty="0"/>
          </a:p>
          <a:p>
            <a:pPr lvl="2"/>
            <a:r>
              <a:rPr lang="es-ES_tradnl" sz="1900" dirty="0"/>
              <a:t>División del trabajo. </a:t>
            </a:r>
            <a:endParaRPr lang="en-US" sz="1900" dirty="0"/>
          </a:p>
          <a:p>
            <a:pPr lvl="2"/>
            <a:r>
              <a:rPr lang="es-ES_tradnl" sz="1900" dirty="0"/>
              <a:t>Coordinación. </a:t>
            </a:r>
            <a:endParaRPr lang="en-US" sz="1900" dirty="0"/>
          </a:p>
          <a:p>
            <a:pPr marL="457200" lvl="0" indent="-457200">
              <a:buFont typeface="+mj-lt"/>
              <a:buAutoNum type="arabicPeriod"/>
            </a:pPr>
            <a:r>
              <a:rPr lang="es-ES_tradnl" dirty="0"/>
              <a:t>Tipología de la organización. </a:t>
            </a:r>
            <a:endParaRPr lang="en-US" dirty="0"/>
          </a:p>
          <a:p>
            <a:pPr marL="457200" lvl="0" indent="-457200">
              <a:buFont typeface="+mj-lt"/>
              <a:buAutoNum type="arabicPeriod"/>
            </a:pPr>
            <a:r>
              <a:rPr lang="es-ES_tradnl" dirty="0"/>
              <a:t>Concepto de autoridad. </a:t>
            </a:r>
            <a:endParaRPr lang="en-US" dirty="0"/>
          </a:p>
          <a:p>
            <a:pPr marL="457200" lvl="0" indent="-457200">
              <a:buFont typeface="+mj-lt"/>
              <a:buAutoNum type="arabicPeriod"/>
            </a:pPr>
            <a:r>
              <a:rPr lang="es-ES_tradnl" dirty="0"/>
              <a:t>Concepto de poder. </a:t>
            </a:r>
            <a:endParaRPr lang="en-US" dirty="0"/>
          </a:p>
          <a:p>
            <a:pPr marL="457200" lvl="0" indent="-457200">
              <a:buFont typeface="+mj-lt"/>
              <a:buAutoNum type="arabicPeriod"/>
            </a:pPr>
            <a:r>
              <a:rPr lang="es-ES_tradnl" dirty="0"/>
              <a:t>Centralización y descentralización. </a:t>
            </a:r>
            <a:endParaRPr lang="en-US" dirty="0"/>
          </a:p>
          <a:p>
            <a:pPr marL="457200" lvl="0" indent="-457200">
              <a:buFont typeface="+mj-lt"/>
              <a:buAutoNum type="arabicPeriod"/>
            </a:pPr>
            <a:r>
              <a:rPr lang="es-ES_tradnl" dirty="0"/>
              <a:t>Delegación. </a:t>
            </a:r>
            <a:endParaRPr lang="en-US" dirty="0"/>
          </a:p>
          <a:p>
            <a:pPr marL="457200" lvl="0" indent="-457200">
              <a:buFont typeface="+mj-lt"/>
              <a:buAutoNum type="arabicPeriod"/>
            </a:pPr>
            <a:r>
              <a:rPr lang="es-ES_tradnl" dirty="0"/>
              <a:t>Técnicas de organización.</a:t>
            </a:r>
            <a:endParaRPr lang="en-US" dirty="0"/>
          </a:p>
          <a:p>
            <a:endParaRPr lang="en-US" dirty="0"/>
          </a:p>
          <a:p>
            <a:pPr marL="457200" lvl="0" indent="-457200">
              <a:buFont typeface="+mj-lt"/>
              <a:buAutoNum type="arabicPeriod"/>
            </a:pPr>
            <a:endParaRPr lang="en-US" dirty="0"/>
          </a:p>
          <a:p>
            <a:endParaRPr lang="en-US"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78125" y="2589589"/>
            <a:ext cx="3455461" cy="2303641"/>
          </a:xfrm>
          <a:prstGeom prst="rect">
            <a:avLst/>
          </a:prstGeom>
        </p:spPr>
      </p:pic>
    </p:spTree>
    <p:extLst>
      <p:ext uri="{BB962C8B-B14F-4D97-AF65-F5344CB8AC3E}">
        <p14:creationId xmlns:p14="http://schemas.microsoft.com/office/powerpoint/2010/main" val="2405727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fade">
                                      <p:cBhvr>
                                        <p:cTn id="5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R" dirty="0"/>
              <a:t>Contenidos</a:t>
            </a:r>
            <a:endParaRPr lang="en-US" dirty="0"/>
          </a:p>
        </p:txBody>
      </p:sp>
      <p:sp>
        <p:nvSpPr>
          <p:cNvPr id="3" name="Marcador de contenido 2"/>
          <p:cNvSpPr>
            <a:spLocks noGrp="1"/>
          </p:cNvSpPr>
          <p:nvPr>
            <p:ph idx="1"/>
          </p:nvPr>
        </p:nvSpPr>
        <p:spPr/>
        <p:txBody>
          <a:bodyPr>
            <a:normAutofit/>
          </a:bodyPr>
          <a:lstStyle/>
          <a:p>
            <a:r>
              <a:rPr lang="es-ES_tradnl" b="1" dirty="0"/>
              <a:t>Tema 7. Dirección de la empresa</a:t>
            </a:r>
            <a:endParaRPr lang="en-US" dirty="0"/>
          </a:p>
          <a:p>
            <a:pPr marL="457200" lvl="0" indent="-457200">
              <a:buFont typeface="+mj-lt"/>
              <a:buAutoNum type="arabicPeriod"/>
            </a:pPr>
            <a:r>
              <a:rPr lang="es-ES_tradnl" dirty="0"/>
              <a:t>Concepto de dirección de la empresa. </a:t>
            </a:r>
            <a:endParaRPr lang="en-US" dirty="0"/>
          </a:p>
          <a:p>
            <a:pPr marL="457200" lvl="0" indent="-457200">
              <a:buFont typeface="+mj-lt"/>
              <a:buAutoNum type="arabicPeriod"/>
            </a:pPr>
            <a:r>
              <a:rPr lang="es-ES_tradnl" dirty="0"/>
              <a:t>Principios de la dirección de empresas. </a:t>
            </a:r>
            <a:endParaRPr lang="en-US" dirty="0"/>
          </a:p>
          <a:p>
            <a:pPr marL="457200" lvl="0" indent="-457200">
              <a:buFont typeface="+mj-lt"/>
              <a:buAutoNum type="arabicPeriod"/>
            </a:pPr>
            <a:r>
              <a:rPr lang="es-ES_tradnl" dirty="0"/>
              <a:t>Elementos de dirección. </a:t>
            </a:r>
            <a:endParaRPr lang="en-US" dirty="0"/>
          </a:p>
          <a:p>
            <a:pPr marL="544068" lvl="1" indent="-342900">
              <a:buFont typeface="+mj-lt"/>
              <a:buAutoNum type="arabicPeriod"/>
            </a:pPr>
            <a:r>
              <a:rPr lang="es-ES_tradnl" dirty="0"/>
              <a:t>Toma de decisiones. </a:t>
            </a:r>
            <a:endParaRPr lang="en-US" dirty="0"/>
          </a:p>
          <a:p>
            <a:pPr marL="544068" lvl="1" indent="-342900">
              <a:buFont typeface="+mj-lt"/>
              <a:buAutoNum type="arabicPeriod"/>
            </a:pPr>
            <a:r>
              <a:rPr lang="es-ES_tradnl" dirty="0"/>
              <a:t>Comunicación. </a:t>
            </a:r>
            <a:endParaRPr lang="en-US" dirty="0"/>
          </a:p>
          <a:p>
            <a:pPr marL="544068" lvl="1" indent="-342900">
              <a:buFont typeface="+mj-lt"/>
              <a:buAutoNum type="arabicPeriod"/>
            </a:pPr>
            <a:r>
              <a:rPr lang="es-ES_tradnl" dirty="0"/>
              <a:t>Teorías de motivación. </a:t>
            </a:r>
            <a:endParaRPr lang="en-US" dirty="0"/>
          </a:p>
          <a:p>
            <a:pPr marL="544068" lvl="1" indent="-342900">
              <a:buFont typeface="+mj-lt"/>
              <a:buAutoNum type="arabicPeriod"/>
            </a:pPr>
            <a:r>
              <a:rPr lang="es-ES_tradnl" dirty="0"/>
              <a:t>Teorías de liderazgo.</a:t>
            </a:r>
            <a:endParaRPr lang="en-US" dirty="0"/>
          </a:p>
          <a:p>
            <a:pPr marL="457200" lvl="0" indent="-457200">
              <a:buFont typeface="+mj-lt"/>
              <a:buAutoNum type="arabicPeriod"/>
            </a:pPr>
            <a:endParaRPr lang="en-US" dirty="0"/>
          </a:p>
          <a:p>
            <a:endParaRPr lang="en-US"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07505" y="3096765"/>
            <a:ext cx="3846295" cy="2564197"/>
          </a:xfrm>
          <a:prstGeom prst="rect">
            <a:avLst/>
          </a:prstGeom>
        </p:spPr>
      </p:pic>
    </p:spTree>
    <p:extLst>
      <p:ext uri="{BB962C8B-B14F-4D97-AF65-F5344CB8AC3E}">
        <p14:creationId xmlns:p14="http://schemas.microsoft.com/office/powerpoint/2010/main" val="2852455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p:cTn id="14"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p:cTn id="21"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p:cTn id="28"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3">
                                            <p:txEl>
                                              <p:pRg st="3" end="3"/>
                                            </p:txEl>
                                          </p:spTgt>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 calcmode="lin" valueType="num">
                                      <p:cBhvr>
                                        <p:cTn id="33"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4"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35" dur="500"/>
                                        <p:tgtEl>
                                          <p:spTgt spid="3">
                                            <p:txEl>
                                              <p:pRg st="4" end="4"/>
                                            </p:txEl>
                                          </p:spTgt>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 calcmode="lin" valueType="num">
                                      <p:cBhvr>
                                        <p:cTn id="38"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39"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40" dur="500"/>
                                        <p:tgtEl>
                                          <p:spTgt spid="3">
                                            <p:txEl>
                                              <p:pRg st="5" end="5"/>
                                            </p:txEl>
                                          </p:spTgt>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p:cTn id="43"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44"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45" dur="500"/>
                                        <p:tgtEl>
                                          <p:spTgt spid="3">
                                            <p:txEl>
                                              <p:pRg st="6" end="6"/>
                                            </p:txEl>
                                          </p:spTgt>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 calcmode="lin" valueType="num">
                                      <p:cBhvr>
                                        <p:cTn id="48" dur="500" fill="hold"/>
                                        <p:tgtEl>
                                          <p:spTgt spid="3">
                                            <p:txEl>
                                              <p:pRg st="7" end="7"/>
                                            </p:txEl>
                                          </p:spTgt>
                                        </p:tgtEl>
                                        <p:attrNameLst>
                                          <p:attrName>ppt_w</p:attrName>
                                        </p:attrNameLst>
                                      </p:cBhvr>
                                      <p:tavLst>
                                        <p:tav tm="0">
                                          <p:val>
                                            <p:fltVal val="0"/>
                                          </p:val>
                                        </p:tav>
                                        <p:tav tm="100000">
                                          <p:val>
                                            <p:strVal val="#ppt_w"/>
                                          </p:val>
                                        </p:tav>
                                      </p:tavLst>
                                    </p:anim>
                                    <p:anim calcmode="lin" valueType="num">
                                      <p:cBhvr>
                                        <p:cTn id="49" dur="500" fill="hold"/>
                                        <p:tgtEl>
                                          <p:spTgt spid="3">
                                            <p:txEl>
                                              <p:pRg st="7" end="7"/>
                                            </p:txEl>
                                          </p:spTgt>
                                        </p:tgtEl>
                                        <p:attrNameLst>
                                          <p:attrName>ppt_h</p:attrName>
                                        </p:attrNameLst>
                                      </p:cBhvr>
                                      <p:tavLst>
                                        <p:tav tm="0">
                                          <p:val>
                                            <p:fltVal val="0"/>
                                          </p:val>
                                        </p:tav>
                                        <p:tav tm="100000">
                                          <p:val>
                                            <p:strVal val="#ppt_h"/>
                                          </p:val>
                                        </p:tav>
                                      </p:tavLst>
                                    </p:anim>
                                    <p:animEffect transition="in" filter="fade">
                                      <p:cBhvr>
                                        <p:cTn id="5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R" dirty="0"/>
              <a:t>Contenidos</a:t>
            </a:r>
            <a:endParaRPr lang="en-US" dirty="0"/>
          </a:p>
        </p:txBody>
      </p:sp>
      <p:sp>
        <p:nvSpPr>
          <p:cNvPr id="3" name="Marcador de contenido 2"/>
          <p:cNvSpPr>
            <a:spLocks noGrp="1"/>
          </p:cNvSpPr>
          <p:nvPr>
            <p:ph idx="1"/>
          </p:nvPr>
        </p:nvSpPr>
        <p:spPr/>
        <p:txBody>
          <a:bodyPr>
            <a:normAutofit/>
          </a:bodyPr>
          <a:lstStyle/>
          <a:p>
            <a:r>
              <a:rPr lang="es-ES_tradnl" b="1" dirty="0"/>
              <a:t>Tema 8. Control de la empresa</a:t>
            </a:r>
            <a:endParaRPr lang="es-ES_tradnl" dirty="0"/>
          </a:p>
          <a:p>
            <a:pPr marL="457200" lvl="0" indent="-457200">
              <a:buFont typeface="+mj-lt"/>
              <a:buAutoNum type="arabicPeriod"/>
            </a:pPr>
            <a:r>
              <a:rPr lang="es-ES_tradnl" dirty="0"/>
              <a:t>Principios de control. </a:t>
            </a:r>
          </a:p>
          <a:p>
            <a:pPr marL="457200" lvl="0" indent="-457200">
              <a:buFont typeface="+mj-lt"/>
              <a:buAutoNum type="arabicPeriod"/>
            </a:pPr>
            <a:r>
              <a:rPr lang="es-ES_tradnl" dirty="0"/>
              <a:t>Etapas de control: </a:t>
            </a:r>
          </a:p>
          <a:p>
            <a:pPr marL="544068" lvl="1" indent="-342900">
              <a:buFont typeface="+mj-lt"/>
              <a:buAutoNum type="arabicPeriod"/>
            </a:pPr>
            <a:r>
              <a:rPr lang="es-ES_tradnl" dirty="0"/>
              <a:t>Establecimiento de estándares. </a:t>
            </a:r>
          </a:p>
          <a:p>
            <a:pPr marL="544068" lvl="1" indent="-342900">
              <a:buFont typeface="+mj-lt"/>
              <a:buAutoNum type="arabicPeriod"/>
            </a:pPr>
            <a:r>
              <a:rPr lang="es-ES_tradnl" dirty="0"/>
              <a:t>Medición de resultados. </a:t>
            </a:r>
          </a:p>
          <a:p>
            <a:pPr marL="544068" lvl="1" indent="-342900">
              <a:buFont typeface="+mj-lt"/>
              <a:buAutoNum type="arabicPeriod"/>
            </a:pPr>
            <a:r>
              <a:rPr lang="es-ES_tradnl" dirty="0"/>
              <a:t>Corrección de desviaciones. </a:t>
            </a:r>
          </a:p>
          <a:p>
            <a:pPr marL="544068" lvl="1" indent="-342900">
              <a:buFont typeface="+mj-lt"/>
              <a:buAutoNum type="arabicPeriod"/>
            </a:pPr>
            <a:r>
              <a:rPr lang="es-ES_tradnl" dirty="0"/>
              <a:t>Retroalimentación. </a:t>
            </a:r>
          </a:p>
          <a:p>
            <a:pPr marL="457200" lvl="0" indent="-457200">
              <a:buFont typeface="+mj-lt"/>
              <a:buAutoNum type="arabicPeriod"/>
            </a:pPr>
            <a:r>
              <a:rPr lang="es-ES_tradnl" dirty="0"/>
              <a:t>Ética y responsabilidad social.</a:t>
            </a:r>
          </a:p>
          <a:p>
            <a:pPr marL="457200" lvl="0" indent="-457200">
              <a:buFont typeface="+mj-lt"/>
              <a:buAutoNum type="arabicPeriod"/>
            </a:pPr>
            <a:r>
              <a:rPr lang="es-ES_tradnl" dirty="0"/>
              <a:t>Responsabilidad para cada uno de los rubros.</a:t>
            </a:r>
          </a:p>
          <a:p>
            <a:pPr marL="457200" lvl="0" indent="-457200">
              <a:buFont typeface="+mj-lt"/>
              <a:buAutoNum type="arabicPeriod"/>
            </a:pPr>
            <a:r>
              <a:rPr lang="es-ES_tradnl" dirty="0"/>
              <a:t>Métodos de financiamiento.</a:t>
            </a:r>
          </a:p>
          <a:p>
            <a:pPr marL="457200" lvl="0" indent="-457200">
              <a:buFont typeface="+mj-lt"/>
              <a:buAutoNum type="arabicPeriod"/>
            </a:pPr>
            <a:endParaRPr lang="es-ES_tradnl" dirty="0"/>
          </a:p>
          <a:p>
            <a:endParaRPr lang="es-ES_tradnl" dirty="0"/>
          </a:p>
        </p:txBody>
      </p:sp>
      <p:pic>
        <p:nvPicPr>
          <p:cNvPr id="5" name="Imagen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40357" y="2176635"/>
            <a:ext cx="3449250" cy="2299500"/>
          </a:xfrm>
          <a:prstGeom prst="rect">
            <a:avLst/>
          </a:prstGeom>
        </p:spPr>
      </p:pic>
    </p:spTree>
    <p:extLst>
      <p:ext uri="{BB962C8B-B14F-4D97-AF65-F5344CB8AC3E}">
        <p14:creationId xmlns:p14="http://schemas.microsoft.com/office/powerpoint/2010/main" val="2265592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p:cTn id="15"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6"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17"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18" dur="10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5"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6" dur="1000"/>
                                        <p:tgtEl>
                                          <p:spTgt spid="3">
                                            <p:txEl>
                                              <p:pRg st="2" end="2"/>
                                            </p:txEl>
                                          </p:spTgt>
                                        </p:tgtEl>
                                      </p:cBhvr>
                                    </p:animEffect>
                                  </p:childTnLst>
                                </p:cTn>
                              </p:par>
                              <p:par>
                                <p:cTn id="27" presetID="31" presetClass="entr" presetSubtype="0" fill="hold" grpId="0" nodeType="with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 calcmode="lin" valueType="num">
                                      <p:cBhvr>
                                        <p:cTn id="29"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30"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31"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32" dur="1000"/>
                                        <p:tgtEl>
                                          <p:spTgt spid="3">
                                            <p:txEl>
                                              <p:pRg st="3" end="3"/>
                                            </p:txEl>
                                          </p:spTgt>
                                        </p:tgtEl>
                                      </p:cBhvr>
                                    </p:animEffect>
                                  </p:childTnLst>
                                </p:cTn>
                              </p:par>
                              <p:par>
                                <p:cTn id="33" presetID="31" presetClass="entr" presetSubtype="0" fill="hold" grpId="0"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p:cTn id="35" dur="10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6" dur="1000" fill="hold"/>
                                        <p:tgtEl>
                                          <p:spTgt spid="3">
                                            <p:txEl>
                                              <p:pRg st="4" end="4"/>
                                            </p:txEl>
                                          </p:spTgt>
                                        </p:tgtEl>
                                        <p:attrNameLst>
                                          <p:attrName>ppt_h</p:attrName>
                                        </p:attrNameLst>
                                      </p:cBhvr>
                                      <p:tavLst>
                                        <p:tav tm="0">
                                          <p:val>
                                            <p:fltVal val="0"/>
                                          </p:val>
                                        </p:tav>
                                        <p:tav tm="100000">
                                          <p:val>
                                            <p:strVal val="#ppt_h"/>
                                          </p:val>
                                        </p:tav>
                                      </p:tavLst>
                                    </p:anim>
                                    <p:anim calcmode="lin" valueType="num">
                                      <p:cBhvr>
                                        <p:cTn id="37" dur="1000" fill="hold"/>
                                        <p:tgtEl>
                                          <p:spTgt spid="3">
                                            <p:txEl>
                                              <p:pRg st="4" end="4"/>
                                            </p:txEl>
                                          </p:spTgt>
                                        </p:tgtEl>
                                        <p:attrNameLst>
                                          <p:attrName>style.rotation</p:attrName>
                                        </p:attrNameLst>
                                      </p:cBhvr>
                                      <p:tavLst>
                                        <p:tav tm="0">
                                          <p:val>
                                            <p:fltVal val="90"/>
                                          </p:val>
                                        </p:tav>
                                        <p:tav tm="100000">
                                          <p:val>
                                            <p:fltVal val="0"/>
                                          </p:val>
                                        </p:tav>
                                      </p:tavLst>
                                    </p:anim>
                                    <p:animEffect transition="in" filter="fade">
                                      <p:cBhvr>
                                        <p:cTn id="38" dur="1000"/>
                                        <p:tgtEl>
                                          <p:spTgt spid="3">
                                            <p:txEl>
                                              <p:pRg st="4" end="4"/>
                                            </p:txEl>
                                          </p:spTgt>
                                        </p:tgtEl>
                                      </p:cBhvr>
                                    </p:animEffect>
                                  </p:childTnLst>
                                </p:cTn>
                              </p:par>
                              <p:par>
                                <p:cTn id="39" presetID="31" presetClass="entr" presetSubtype="0" fill="hold" grpId="0" nodeType="with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anim calcmode="lin" valueType="num">
                                      <p:cBhvr>
                                        <p:cTn id="41" dur="1000" fill="hold"/>
                                        <p:tgtEl>
                                          <p:spTgt spid="3">
                                            <p:txEl>
                                              <p:pRg st="5" end="5"/>
                                            </p:txEl>
                                          </p:spTgt>
                                        </p:tgtEl>
                                        <p:attrNameLst>
                                          <p:attrName>ppt_w</p:attrName>
                                        </p:attrNameLst>
                                      </p:cBhvr>
                                      <p:tavLst>
                                        <p:tav tm="0">
                                          <p:val>
                                            <p:fltVal val="0"/>
                                          </p:val>
                                        </p:tav>
                                        <p:tav tm="100000">
                                          <p:val>
                                            <p:strVal val="#ppt_w"/>
                                          </p:val>
                                        </p:tav>
                                      </p:tavLst>
                                    </p:anim>
                                    <p:anim calcmode="lin" valueType="num">
                                      <p:cBhvr>
                                        <p:cTn id="42" dur="1000" fill="hold"/>
                                        <p:tgtEl>
                                          <p:spTgt spid="3">
                                            <p:txEl>
                                              <p:pRg st="5" end="5"/>
                                            </p:txEl>
                                          </p:spTgt>
                                        </p:tgtEl>
                                        <p:attrNameLst>
                                          <p:attrName>ppt_h</p:attrName>
                                        </p:attrNameLst>
                                      </p:cBhvr>
                                      <p:tavLst>
                                        <p:tav tm="0">
                                          <p:val>
                                            <p:fltVal val="0"/>
                                          </p:val>
                                        </p:tav>
                                        <p:tav tm="100000">
                                          <p:val>
                                            <p:strVal val="#ppt_h"/>
                                          </p:val>
                                        </p:tav>
                                      </p:tavLst>
                                    </p:anim>
                                    <p:anim calcmode="lin" valueType="num">
                                      <p:cBhvr>
                                        <p:cTn id="43" dur="1000" fill="hold"/>
                                        <p:tgtEl>
                                          <p:spTgt spid="3">
                                            <p:txEl>
                                              <p:pRg st="5" end="5"/>
                                            </p:txEl>
                                          </p:spTgt>
                                        </p:tgtEl>
                                        <p:attrNameLst>
                                          <p:attrName>style.rotation</p:attrName>
                                        </p:attrNameLst>
                                      </p:cBhvr>
                                      <p:tavLst>
                                        <p:tav tm="0">
                                          <p:val>
                                            <p:fltVal val="90"/>
                                          </p:val>
                                        </p:tav>
                                        <p:tav tm="100000">
                                          <p:val>
                                            <p:fltVal val="0"/>
                                          </p:val>
                                        </p:tav>
                                      </p:tavLst>
                                    </p:anim>
                                    <p:animEffect transition="in" filter="fade">
                                      <p:cBhvr>
                                        <p:cTn id="44" dur="1000"/>
                                        <p:tgtEl>
                                          <p:spTgt spid="3">
                                            <p:txEl>
                                              <p:pRg st="5" end="5"/>
                                            </p:txEl>
                                          </p:spTgt>
                                        </p:tgtEl>
                                      </p:cBhvr>
                                    </p:animEffect>
                                  </p:childTnLst>
                                </p:cTn>
                              </p:par>
                              <p:par>
                                <p:cTn id="45" presetID="31" presetClass="entr" presetSubtype="0" fill="hold" grpId="0" nodeType="with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 calcmode="lin" valueType="num">
                                      <p:cBhvr>
                                        <p:cTn id="47" dur="1000" fill="hold"/>
                                        <p:tgtEl>
                                          <p:spTgt spid="3">
                                            <p:txEl>
                                              <p:pRg st="6" end="6"/>
                                            </p:txEl>
                                          </p:spTgt>
                                        </p:tgtEl>
                                        <p:attrNameLst>
                                          <p:attrName>ppt_w</p:attrName>
                                        </p:attrNameLst>
                                      </p:cBhvr>
                                      <p:tavLst>
                                        <p:tav tm="0">
                                          <p:val>
                                            <p:fltVal val="0"/>
                                          </p:val>
                                        </p:tav>
                                        <p:tav tm="100000">
                                          <p:val>
                                            <p:strVal val="#ppt_w"/>
                                          </p:val>
                                        </p:tav>
                                      </p:tavLst>
                                    </p:anim>
                                    <p:anim calcmode="lin" valueType="num">
                                      <p:cBhvr>
                                        <p:cTn id="48" dur="1000" fill="hold"/>
                                        <p:tgtEl>
                                          <p:spTgt spid="3">
                                            <p:txEl>
                                              <p:pRg st="6" end="6"/>
                                            </p:txEl>
                                          </p:spTgt>
                                        </p:tgtEl>
                                        <p:attrNameLst>
                                          <p:attrName>ppt_h</p:attrName>
                                        </p:attrNameLst>
                                      </p:cBhvr>
                                      <p:tavLst>
                                        <p:tav tm="0">
                                          <p:val>
                                            <p:fltVal val="0"/>
                                          </p:val>
                                        </p:tav>
                                        <p:tav tm="100000">
                                          <p:val>
                                            <p:strVal val="#ppt_h"/>
                                          </p:val>
                                        </p:tav>
                                      </p:tavLst>
                                    </p:anim>
                                    <p:anim calcmode="lin" valueType="num">
                                      <p:cBhvr>
                                        <p:cTn id="49" dur="1000" fill="hold"/>
                                        <p:tgtEl>
                                          <p:spTgt spid="3">
                                            <p:txEl>
                                              <p:pRg st="6" end="6"/>
                                            </p:txEl>
                                          </p:spTgt>
                                        </p:tgtEl>
                                        <p:attrNameLst>
                                          <p:attrName>style.rotation</p:attrName>
                                        </p:attrNameLst>
                                      </p:cBhvr>
                                      <p:tavLst>
                                        <p:tav tm="0">
                                          <p:val>
                                            <p:fltVal val="90"/>
                                          </p:val>
                                        </p:tav>
                                        <p:tav tm="100000">
                                          <p:val>
                                            <p:fltVal val="0"/>
                                          </p:val>
                                        </p:tav>
                                      </p:tavLst>
                                    </p:anim>
                                    <p:animEffect transition="in" filter="fade">
                                      <p:cBhvr>
                                        <p:cTn id="50" dur="1000"/>
                                        <p:tgtEl>
                                          <p:spTgt spid="3">
                                            <p:txEl>
                                              <p:pRg st="6" end="6"/>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31" presetClass="entr" presetSubtype="0" fill="hold" grpId="0"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 calcmode="lin" valueType="num">
                                      <p:cBhvr>
                                        <p:cTn id="55" dur="1000" fill="hold"/>
                                        <p:tgtEl>
                                          <p:spTgt spid="3">
                                            <p:txEl>
                                              <p:pRg st="7" end="7"/>
                                            </p:txEl>
                                          </p:spTgt>
                                        </p:tgtEl>
                                        <p:attrNameLst>
                                          <p:attrName>ppt_w</p:attrName>
                                        </p:attrNameLst>
                                      </p:cBhvr>
                                      <p:tavLst>
                                        <p:tav tm="0">
                                          <p:val>
                                            <p:fltVal val="0"/>
                                          </p:val>
                                        </p:tav>
                                        <p:tav tm="100000">
                                          <p:val>
                                            <p:strVal val="#ppt_w"/>
                                          </p:val>
                                        </p:tav>
                                      </p:tavLst>
                                    </p:anim>
                                    <p:anim calcmode="lin" valueType="num">
                                      <p:cBhvr>
                                        <p:cTn id="56" dur="1000" fill="hold"/>
                                        <p:tgtEl>
                                          <p:spTgt spid="3">
                                            <p:txEl>
                                              <p:pRg st="7" end="7"/>
                                            </p:txEl>
                                          </p:spTgt>
                                        </p:tgtEl>
                                        <p:attrNameLst>
                                          <p:attrName>ppt_h</p:attrName>
                                        </p:attrNameLst>
                                      </p:cBhvr>
                                      <p:tavLst>
                                        <p:tav tm="0">
                                          <p:val>
                                            <p:fltVal val="0"/>
                                          </p:val>
                                        </p:tav>
                                        <p:tav tm="100000">
                                          <p:val>
                                            <p:strVal val="#ppt_h"/>
                                          </p:val>
                                        </p:tav>
                                      </p:tavLst>
                                    </p:anim>
                                    <p:anim calcmode="lin" valueType="num">
                                      <p:cBhvr>
                                        <p:cTn id="57" dur="1000" fill="hold"/>
                                        <p:tgtEl>
                                          <p:spTgt spid="3">
                                            <p:txEl>
                                              <p:pRg st="7" end="7"/>
                                            </p:txEl>
                                          </p:spTgt>
                                        </p:tgtEl>
                                        <p:attrNameLst>
                                          <p:attrName>style.rotation</p:attrName>
                                        </p:attrNameLst>
                                      </p:cBhvr>
                                      <p:tavLst>
                                        <p:tav tm="0">
                                          <p:val>
                                            <p:fltVal val="90"/>
                                          </p:val>
                                        </p:tav>
                                        <p:tav tm="100000">
                                          <p:val>
                                            <p:fltVal val="0"/>
                                          </p:val>
                                        </p:tav>
                                      </p:tavLst>
                                    </p:anim>
                                    <p:animEffect transition="in" filter="fade">
                                      <p:cBhvr>
                                        <p:cTn id="58" dur="1000"/>
                                        <p:tgtEl>
                                          <p:spTgt spid="3">
                                            <p:txEl>
                                              <p:pRg st="7" end="7"/>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31" presetClass="entr" presetSubtype="0" fill="hold" grpId="0" nodeType="clickEffect">
                                  <p:stCondLst>
                                    <p:cond delay="0"/>
                                  </p:stCondLst>
                                  <p:childTnLst>
                                    <p:set>
                                      <p:cBhvr>
                                        <p:cTn id="62" dur="1" fill="hold">
                                          <p:stCondLst>
                                            <p:cond delay="0"/>
                                          </p:stCondLst>
                                        </p:cTn>
                                        <p:tgtEl>
                                          <p:spTgt spid="3">
                                            <p:txEl>
                                              <p:pRg st="8" end="8"/>
                                            </p:txEl>
                                          </p:spTgt>
                                        </p:tgtEl>
                                        <p:attrNameLst>
                                          <p:attrName>style.visibility</p:attrName>
                                        </p:attrNameLst>
                                      </p:cBhvr>
                                      <p:to>
                                        <p:strVal val="visible"/>
                                      </p:to>
                                    </p:set>
                                    <p:anim calcmode="lin" valueType="num">
                                      <p:cBhvr>
                                        <p:cTn id="63" dur="1000" fill="hold"/>
                                        <p:tgtEl>
                                          <p:spTgt spid="3">
                                            <p:txEl>
                                              <p:pRg st="8" end="8"/>
                                            </p:txEl>
                                          </p:spTgt>
                                        </p:tgtEl>
                                        <p:attrNameLst>
                                          <p:attrName>ppt_w</p:attrName>
                                        </p:attrNameLst>
                                      </p:cBhvr>
                                      <p:tavLst>
                                        <p:tav tm="0">
                                          <p:val>
                                            <p:fltVal val="0"/>
                                          </p:val>
                                        </p:tav>
                                        <p:tav tm="100000">
                                          <p:val>
                                            <p:strVal val="#ppt_w"/>
                                          </p:val>
                                        </p:tav>
                                      </p:tavLst>
                                    </p:anim>
                                    <p:anim calcmode="lin" valueType="num">
                                      <p:cBhvr>
                                        <p:cTn id="64" dur="1000" fill="hold"/>
                                        <p:tgtEl>
                                          <p:spTgt spid="3">
                                            <p:txEl>
                                              <p:pRg st="8" end="8"/>
                                            </p:txEl>
                                          </p:spTgt>
                                        </p:tgtEl>
                                        <p:attrNameLst>
                                          <p:attrName>ppt_h</p:attrName>
                                        </p:attrNameLst>
                                      </p:cBhvr>
                                      <p:tavLst>
                                        <p:tav tm="0">
                                          <p:val>
                                            <p:fltVal val="0"/>
                                          </p:val>
                                        </p:tav>
                                        <p:tav tm="100000">
                                          <p:val>
                                            <p:strVal val="#ppt_h"/>
                                          </p:val>
                                        </p:tav>
                                      </p:tavLst>
                                    </p:anim>
                                    <p:anim calcmode="lin" valueType="num">
                                      <p:cBhvr>
                                        <p:cTn id="65" dur="1000" fill="hold"/>
                                        <p:tgtEl>
                                          <p:spTgt spid="3">
                                            <p:txEl>
                                              <p:pRg st="8" end="8"/>
                                            </p:txEl>
                                          </p:spTgt>
                                        </p:tgtEl>
                                        <p:attrNameLst>
                                          <p:attrName>style.rotation</p:attrName>
                                        </p:attrNameLst>
                                      </p:cBhvr>
                                      <p:tavLst>
                                        <p:tav tm="0">
                                          <p:val>
                                            <p:fltVal val="90"/>
                                          </p:val>
                                        </p:tav>
                                        <p:tav tm="100000">
                                          <p:val>
                                            <p:fltVal val="0"/>
                                          </p:val>
                                        </p:tav>
                                      </p:tavLst>
                                    </p:anim>
                                    <p:animEffect transition="in" filter="fade">
                                      <p:cBhvr>
                                        <p:cTn id="66" dur="1000"/>
                                        <p:tgtEl>
                                          <p:spTgt spid="3">
                                            <p:txEl>
                                              <p:pRg st="8" end="8"/>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31" presetClass="entr" presetSubtype="0" fill="hold" grpId="0" nodeType="clickEffect">
                                  <p:stCondLst>
                                    <p:cond delay="0"/>
                                  </p:stCondLst>
                                  <p:childTnLst>
                                    <p:set>
                                      <p:cBhvr>
                                        <p:cTn id="70" dur="1" fill="hold">
                                          <p:stCondLst>
                                            <p:cond delay="0"/>
                                          </p:stCondLst>
                                        </p:cTn>
                                        <p:tgtEl>
                                          <p:spTgt spid="3">
                                            <p:txEl>
                                              <p:pRg st="9" end="9"/>
                                            </p:txEl>
                                          </p:spTgt>
                                        </p:tgtEl>
                                        <p:attrNameLst>
                                          <p:attrName>style.visibility</p:attrName>
                                        </p:attrNameLst>
                                      </p:cBhvr>
                                      <p:to>
                                        <p:strVal val="visible"/>
                                      </p:to>
                                    </p:set>
                                    <p:anim calcmode="lin" valueType="num">
                                      <p:cBhvr>
                                        <p:cTn id="71" dur="1000" fill="hold"/>
                                        <p:tgtEl>
                                          <p:spTgt spid="3">
                                            <p:txEl>
                                              <p:pRg st="9" end="9"/>
                                            </p:txEl>
                                          </p:spTgt>
                                        </p:tgtEl>
                                        <p:attrNameLst>
                                          <p:attrName>ppt_w</p:attrName>
                                        </p:attrNameLst>
                                      </p:cBhvr>
                                      <p:tavLst>
                                        <p:tav tm="0">
                                          <p:val>
                                            <p:fltVal val="0"/>
                                          </p:val>
                                        </p:tav>
                                        <p:tav tm="100000">
                                          <p:val>
                                            <p:strVal val="#ppt_w"/>
                                          </p:val>
                                        </p:tav>
                                      </p:tavLst>
                                    </p:anim>
                                    <p:anim calcmode="lin" valueType="num">
                                      <p:cBhvr>
                                        <p:cTn id="72" dur="1000" fill="hold"/>
                                        <p:tgtEl>
                                          <p:spTgt spid="3">
                                            <p:txEl>
                                              <p:pRg st="9" end="9"/>
                                            </p:txEl>
                                          </p:spTgt>
                                        </p:tgtEl>
                                        <p:attrNameLst>
                                          <p:attrName>ppt_h</p:attrName>
                                        </p:attrNameLst>
                                      </p:cBhvr>
                                      <p:tavLst>
                                        <p:tav tm="0">
                                          <p:val>
                                            <p:fltVal val="0"/>
                                          </p:val>
                                        </p:tav>
                                        <p:tav tm="100000">
                                          <p:val>
                                            <p:strVal val="#ppt_h"/>
                                          </p:val>
                                        </p:tav>
                                      </p:tavLst>
                                    </p:anim>
                                    <p:anim calcmode="lin" valueType="num">
                                      <p:cBhvr>
                                        <p:cTn id="73" dur="1000" fill="hold"/>
                                        <p:tgtEl>
                                          <p:spTgt spid="3">
                                            <p:txEl>
                                              <p:pRg st="9" end="9"/>
                                            </p:txEl>
                                          </p:spTgt>
                                        </p:tgtEl>
                                        <p:attrNameLst>
                                          <p:attrName>style.rotation</p:attrName>
                                        </p:attrNameLst>
                                      </p:cBhvr>
                                      <p:tavLst>
                                        <p:tav tm="0">
                                          <p:val>
                                            <p:fltVal val="90"/>
                                          </p:val>
                                        </p:tav>
                                        <p:tav tm="100000">
                                          <p:val>
                                            <p:fltVal val="0"/>
                                          </p:val>
                                        </p:tav>
                                      </p:tavLst>
                                    </p:anim>
                                    <p:animEffect transition="in" filter="fade">
                                      <p:cBhvr>
                                        <p:cTn id="74" dur="10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72DFC-4C06-264B-9D5B-AA1A6FB18649}"/>
              </a:ext>
            </a:extLst>
          </p:cNvPr>
          <p:cNvSpPr>
            <a:spLocks noGrp="1"/>
          </p:cNvSpPr>
          <p:nvPr>
            <p:ph type="title"/>
          </p:nvPr>
        </p:nvSpPr>
        <p:spPr/>
        <p:txBody>
          <a:bodyPr/>
          <a:lstStyle/>
          <a:p>
            <a:r>
              <a:rPr lang="es-CR" sz="3200" dirty="0"/>
              <a:t> 8. Entrando en materia… Qué es una organización?</a:t>
            </a:r>
            <a:endParaRPr lang="es-ES_tradnl" sz="3200" dirty="0"/>
          </a:p>
        </p:txBody>
      </p:sp>
      <p:sp>
        <p:nvSpPr>
          <p:cNvPr id="5" name="Rectangle 4">
            <a:extLst>
              <a:ext uri="{FF2B5EF4-FFF2-40B4-BE49-F238E27FC236}">
                <a16:creationId xmlns:a16="http://schemas.microsoft.com/office/drawing/2014/main" id="{3F6C8149-4C08-4E49-A710-4E19EBFB8F1A}"/>
              </a:ext>
            </a:extLst>
          </p:cNvPr>
          <p:cNvSpPr/>
          <p:nvPr/>
        </p:nvSpPr>
        <p:spPr>
          <a:xfrm>
            <a:off x="838200" y="1295400"/>
            <a:ext cx="9601200" cy="4154984"/>
          </a:xfrm>
          <a:prstGeom prst="rect">
            <a:avLst/>
          </a:prstGeom>
        </p:spPr>
        <p:txBody>
          <a:bodyPr wrap="square">
            <a:spAutoFit/>
          </a:bodyPr>
          <a:lstStyle/>
          <a:p>
            <a:pPr marL="457200" indent="-457200">
              <a:spcBef>
                <a:spcPts val="1200"/>
              </a:spcBef>
              <a:spcAft>
                <a:spcPts val="1200"/>
              </a:spcAft>
              <a:buFont typeface="+mj-lt"/>
              <a:buAutoNum type="arabicPeriod"/>
            </a:pPr>
            <a:r>
              <a:rPr lang="es-CR" sz="2800" dirty="0"/>
              <a:t>Las </a:t>
            </a:r>
            <a:r>
              <a:rPr lang="es-CR" sz="2800" b="1" dirty="0"/>
              <a:t>organizaciones</a:t>
            </a:r>
            <a:r>
              <a:rPr lang="es-CR" sz="2800" dirty="0"/>
              <a:t> son estructuras administrativas creadas para lograr metas u objetivos por medio de los organismos humanos o de la gestión del talento humano y de otro tipo.</a:t>
            </a:r>
          </a:p>
          <a:p>
            <a:pPr marL="457200" indent="-457200">
              <a:spcBef>
                <a:spcPts val="1200"/>
              </a:spcBef>
              <a:spcAft>
                <a:spcPts val="1200"/>
              </a:spcAft>
              <a:buFont typeface="+mj-lt"/>
              <a:buAutoNum type="arabicPeriod"/>
            </a:pPr>
            <a:r>
              <a:rPr lang="es-CR" sz="2800" dirty="0"/>
              <a:t>Una </a:t>
            </a:r>
            <a:r>
              <a:rPr lang="es-CR" sz="2800" b="1" dirty="0"/>
              <a:t>organización</a:t>
            </a:r>
            <a:r>
              <a:rPr lang="es-CR" sz="2800" dirty="0"/>
              <a:t> es un sistema diseñado para alcanzar ciertas metas y objetivos. </a:t>
            </a:r>
          </a:p>
          <a:p>
            <a:pPr marL="457200" indent="-457200">
              <a:spcBef>
                <a:spcPts val="1200"/>
              </a:spcBef>
              <a:spcAft>
                <a:spcPts val="1200"/>
              </a:spcAft>
              <a:buFont typeface="+mj-lt"/>
              <a:buAutoNum type="arabicPeriod"/>
            </a:pPr>
            <a:r>
              <a:rPr lang="es-CR" sz="2800" dirty="0"/>
              <a:t>Una organización es un </a:t>
            </a:r>
            <a:r>
              <a:rPr lang="es-CR" sz="2800" b="1" dirty="0"/>
              <a:t>grupo social formado por personas, tareas y administración</a:t>
            </a:r>
            <a:r>
              <a:rPr lang="es-CR" sz="2800" dirty="0"/>
              <a:t>, que interactúan en el marco de una estructura sistemática para cumplir con sus objetivos.</a:t>
            </a:r>
          </a:p>
        </p:txBody>
      </p:sp>
      <p:sp>
        <p:nvSpPr>
          <p:cNvPr id="6" name="Rectangle 5">
            <a:extLst>
              <a:ext uri="{FF2B5EF4-FFF2-40B4-BE49-F238E27FC236}">
                <a16:creationId xmlns:a16="http://schemas.microsoft.com/office/drawing/2014/main" id="{6BB62FDA-FB60-4646-A062-FF744CC82553}"/>
              </a:ext>
            </a:extLst>
          </p:cNvPr>
          <p:cNvSpPr/>
          <p:nvPr/>
        </p:nvSpPr>
        <p:spPr>
          <a:xfrm>
            <a:off x="2044700" y="1714500"/>
            <a:ext cx="3594100" cy="50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130486C2-E099-9343-9E2A-7453CE1B07D2}"/>
              </a:ext>
            </a:extLst>
          </p:cNvPr>
          <p:cNvSpPr/>
          <p:nvPr/>
        </p:nvSpPr>
        <p:spPr>
          <a:xfrm>
            <a:off x="2336800" y="3328442"/>
            <a:ext cx="2794000" cy="50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angle 7">
            <a:extLst>
              <a:ext uri="{FF2B5EF4-FFF2-40B4-BE49-F238E27FC236}">
                <a16:creationId xmlns:a16="http://schemas.microsoft.com/office/drawing/2014/main" id="{918304F8-14E5-E844-A40E-4D36B4FF08AA}"/>
              </a:ext>
            </a:extLst>
          </p:cNvPr>
          <p:cNvSpPr/>
          <p:nvPr/>
        </p:nvSpPr>
        <p:spPr>
          <a:xfrm>
            <a:off x="5308600" y="4942384"/>
            <a:ext cx="3810000" cy="50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4209295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B8C00-253B-094E-A09E-C074C073667B}"/>
              </a:ext>
            </a:extLst>
          </p:cNvPr>
          <p:cNvSpPr>
            <a:spLocks noGrp="1"/>
          </p:cNvSpPr>
          <p:nvPr>
            <p:ph type="title"/>
          </p:nvPr>
        </p:nvSpPr>
        <p:spPr/>
        <p:txBody>
          <a:bodyPr/>
          <a:lstStyle/>
          <a:p>
            <a:r>
              <a:rPr lang="es-ES_tradnl" dirty="0"/>
              <a:t>Información del Profesor</a:t>
            </a:r>
          </a:p>
        </p:txBody>
      </p:sp>
      <p:sp>
        <p:nvSpPr>
          <p:cNvPr id="3" name="Content Placeholder 2">
            <a:extLst>
              <a:ext uri="{FF2B5EF4-FFF2-40B4-BE49-F238E27FC236}">
                <a16:creationId xmlns:a16="http://schemas.microsoft.com/office/drawing/2014/main" id="{AF2A3443-7E7C-044A-A16A-68E625755CD7}"/>
              </a:ext>
            </a:extLst>
          </p:cNvPr>
          <p:cNvSpPr>
            <a:spLocks noGrp="1"/>
          </p:cNvSpPr>
          <p:nvPr>
            <p:ph sz="half" idx="1"/>
          </p:nvPr>
        </p:nvSpPr>
        <p:spPr>
          <a:xfrm>
            <a:off x="832105" y="1295400"/>
            <a:ext cx="5181600" cy="4881563"/>
          </a:xfrm>
        </p:spPr>
        <p:txBody>
          <a:bodyPr>
            <a:normAutofit lnSpcReduction="10000"/>
          </a:bodyPr>
          <a:lstStyle/>
          <a:p>
            <a:pPr algn="ctr"/>
            <a:endParaRPr lang="es-CR" b="1" dirty="0"/>
          </a:p>
          <a:p>
            <a:pPr marL="0" indent="0" algn="ctr">
              <a:buNone/>
            </a:pPr>
            <a:r>
              <a:rPr lang="es-CR" b="1" dirty="0"/>
              <a:t>Nombre: Armando Gonzalez</a:t>
            </a:r>
          </a:p>
          <a:p>
            <a:pPr marL="0" indent="0" algn="ctr">
              <a:buNone/>
            </a:pPr>
            <a:endParaRPr lang="es-CR" b="1" dirty="0"/>
          </a:p>
          <a:p>
            <a:pPr marL="0" indent="0" algn="ctr">
              <a:buNone/>
            </a:pPr>
            <a:r>
              <a:rPr lang="es-CR" b="1" dirty="0"/>
              <a:t>Email: armando.gonzalez</a:t>
            </a:r>
            <a:r>
              <a:rPr lang="en-US" b="1" dirty="0"/>
              <a:t>@</a:t>
            </a:r>
            <a:r>
              <a:rPr lang="en-US" b="1" dirty="0" err="1"/>
              <a:t>ulead.ac.cr</a:t>
            </a:r>
            <a:endParaRPr lang="en-US" b="1" dirty="0"/>
          </a:p>
          <a:p>
            <a:pPr marL="0" indent="0" algn="ctr">
              <a:buNone/>
            </a:pPr>
            <a:endParaRPr lang="en-US" b="1" dirty="0"/>
          </a:p>
          <a:p>
            <a:pPr marL="0" indent="0" algn="ctr">
              <a:buNone/>
            </a:pPr>
            <a:r>
              <a:rPr lang="en-US" b="1" dirty="0" err="1"/>
              <a:t>Cel</a:t>
            </a:r>
            <a:r>
              <a:rPr lang="en-US" b="1" dirty="0"/>
              <a:t>: (506) 8403-3502</a:t>
            </a:r>
          </a:p>
          <a:p>
            <a:pPr marL="0" indent="0">
              <a:buNone/>
            </a:pPr>
            <a:endParaRPr lang="es-ES_tradnl" dirty="0"/>
          </a:p>
        </p:txBody>
      </p:sp>
      <p:sp>
        <p:nvSpPr>
          <p:cNvPr id="5" name="Content Placeholder 4">
            <a:extLst>
              <a:ext uri="{FF2B5EF4-FFF2-40B4-BE49-F238E27FC236}">
                <a16:creationId xmlns:a16="http://schemas.microsoft.com/office/drawing/2014/main" id="{2EA40FB1-A155-A14C-B3A5-A84900C70930}"/>
              </a:ext>
            </a:extLst>
          </p:cNvPr>
          <p:cNvSpPr>
            <a:spLocks noGrp="1"/>
          </p:cNvSpPr>
          <p:nvPr>
            <p:ph sz="half" idx="2"/>
          </p:nvPr>
        </p:nvSpPr>
        <p:spPr>
          <a:xfrm>
            <a:off x="6373368" y="1295400"/>
            <a:ext cx="5181600" cy="4881563"/>
          </a:xfrm>
        </p:spPr>
        <p:txBody>
          <a:bodyPr>
            <a:normAutofit lnSpcReduction="10000"/>
          </a:bodyPr>
          <a:lstStyle/>
          <a:p>
            <a:r>
              <a:rPr lang="es-ES_tradnl" dirty="0"/>
              <a:t>Director de Desarrollo de LEAD</a:t>
            </a:r>
          </a:p>
          <a:p>
            <a:pPr lvl="1"/>
            <a:r>
              <a:rPr lang="es-ES_tradnl" dirty="0"/>
              <a:t>Encargado de áreas comerciales, financieras, y de operaciones</a:t>
            </a:r>
          </a:p>
          <a:p>
            <a:pPr lvl="1"/>
            <a:endParaRPr lang="es-ES_tradnl" dirty="0"/>
          </a:p>
          <a:p>
            <a:r>
              <a:rPr lang="es-ES_tradnl" dirty="0"/>
              <a:t>Previo: Gerente de Inversión para E3 Capital </a:t>
            </a:r>
            <a:r>
              <a:rPr lang="es-ES_tradnl" dirty="0">
                <a:sym typeface="Wingdings" pitchFamily="2" charset="2"/>
              </a:rPr>
              <a:t> Empresa dedicada a la banca de inversión y el “</a:t>
            </a:r>
            <a:r>
              <a:rPr lang="es-ES_tradnl" dirty="0" err="1">
                <a:sym typeface="Wingdings" pitchFamily="2" charset="2"/>
              </a:rPr>
              <a:t>private</a:t>
            </a:r>
            <a:r>
              <a:rPr lang="es-ES_tradnl" dirty="0">
                <a:sym typeface="Wingdings" pitchFamily="2" charset="2"/>
              </a:rPr>
              <a:t> </a:t>
            </a:r>
            <a:r>
              <a:rPr lang="es-ES_tradnl" dirty="0" err="1">
                <a:sym typeface="Wingdings" pitchFamily="2" charset="2"/>
              </a:rPr>
              <a:t>equity</a:t>
            </a:r>
            <a:r>
              <a:rPr lang="es-ES_tradnl" dirty="0">
                <a:sym typeface="Wingdings" pitchFamily="2" charset="2"/>
              </a:rPr>
              <a:t>”</a:t>
            </a:r>
          </a:p>
          <a:p>
            <a:endParaRPr lang="es-ES_tradnl" dirty="0">
              <a:sym typeface="Wingdings" pitchFamily="2" charset="2"/>
            </a:endParaRPr>
          </a:p>
          <a:p>
            <a:r>
              <a:rPr lang="es-ES_tradnl" dirty="0">
                <a:sym typeface="Wingdings" pitchFamily="2" charset="2"/>
              </a:rPr>
              <a:t>Previo: Miembro de equipo de acelerador de </a:t>
            </a:r>
            <a:r>
              <a:rPr lang="es-ES_tradnl" dirty="0" err="1">
                <a:sym typeface="Wingdings" pitchFamily="2" charset="2"/>
              </a:rPr>
              <a:t>startups</a:t>
            </a:r>
            <a:endParaRPr lang="es-ES_tradnl" dirty="0">
              <a:sym typeface="Wingdings" pitchFamily="2" charset="2"/>
            </a:endParaRPr>
          </a:p>
          <a:p>
            <a:endParaRPr lang="es-ES_tradnl" dirty="0">
              <a:sym typeface="Wingdings" pitchFamily="2" charset="2"/>
            </a:endParaRPr>
          </a:p>
          <a:p>
            <a:r>
              <a:rPr lang="es-ES_tradnl" dirty="0">
                <a:sym typeface="Wingdings" pitchFamily="2" charset="2"/>
              </a:rPr>
              <a:t>Me gustan los deportes: triatlón</a:t>
            </a:r>
            <a:endParaRPr lang="es-ES_tradnl" dirty="0"/>
          </a:p>
        </p:txBody>
      </p:sp>
    </p:spTree>
    <p:extLst>
      <p:ext uri="{BB962C8B-B14F-4D97-AF65-F5344CB8AC3E}">
        <p14:creationId xmlns:p14="http://schemas.microsoft.com/office/powerpoint/2010/main" val="1204045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CR" b="1" dirty="0"/>
              <a:t>Que es Administración de Empresas:</a:t>
            </a:r>
          </a:p>
        </p:txBody>
      </p:sp>
      <p:sp>
        <p:nvSpPr>
          <p:cNvPr id="3" name="Marcador de contenido 2"/>
          <p:cNvSpPr>
            <a:spLocks noGrp="1"/>
          </p:cNvSpPr>
          <p:nvPr>
            <p:ph idx="1"/>
          </p:nvPr>
        </p:nvSpPr>
        <p:spPr>
          <a:xfrm>
            <a:off x="1528997" y="1214203"/>
            <a:ext cx="9075941" cy="4503425"/>
          </a:xfrm>
        </p:spPr>
        <p:txBody>
          <a:bodyPr>
            <a:noAutofit/>
          </a:bodyPr>
          <a:lstStyle/>
          <a:p>
            <a:pPr marL="457200" indent="-457200">
              <a:buFont typeface="+mj-lt"/>
              <a:buAutoNum type="arabicPeriod"/>
            </a:pPr>
            <a:r>
              <a:rPr lang="es-CR" sz="2000" dirty="0"/>
              <a:t>Alcanzar las metas organizacionales de forma eficaz y eficiente a partir de la planeación, organización, dirección y control de los recursos organizacionales.</a:t>
            </a:r>
          </a:p>
          <a:p>
            <a:pPr marL="457200" indent="-457200">
              <a:buFont typeface="+mj-lt"/>
              <a:buAutoNum type="arabicPeriod"/>
            </a:pPr>
            <a:r>
              <a:rPr lang="es-CR" sz="2000" dirty="0"/>
              <a:t>La </a:t>
            </a:r>
            <a:r>
              <a:rPr lang="es-CR" sz="2000" b="1" dirty="0"/>
              <a:t>administración</a:t>
            </a:r>
            <a:r>
              <a:rPr lang="es-CR" sz="2000" dirty="0"/>
              <a:t> es la ciencia empresarial que tiene por objeto el estudio de las organizaciones y la técnica encargada de la </a:t>
            </a:r>
            <a:r>
              <a:rPr lang="es-CR" sz="2000" i="1" dirty="0">
                <a:highlight>
                  <a:srgbClr val="FFFF00"/>
                </a:highlight>
              </a:rPr>
              <a:t>planificación</a:t>
            </a:r>
            <a:r>
              <a:rPr lang="es-CR" sz="2000" i="1" dirty="0"/>
              <a:t>, </a:t>
            </a:r>
            <a:r>
              <a:rPr lang="es-CR" sz="2000" i="1" dirty="0">
                <a:highlight>
                  <a:srgbClr val="FFFF00"/>
                </a:highlight>
              </a:rPr>
              <a:t>organización</a:t>
            </a:r>
            <a:r>
              <a:rPr lang="es-CR" sz="2000" i="1" dirty="0"/>
              <a:t>, coordinación, </a:t>
            </a:r>
            <a:r>
              <a:rPr lang="es-CR" sz="2000" i="1" dirty="0">
                <a:highlight>
                  <a:srgbClr val="FFFF00"/>
                </a:highlight>
              </a:rPr>
              <a:t>dirección </a:t>
            </a:r>
            <a:r>
              <a:rPr lang="es-CR" sz="2000" b="1" i="1" u="sng" dirty="0">
                <a:highlight>
                  <a:srgbClr val="FFFF00"/>
                </a:highlight>
              </a:rPr>
              <a:t>(liderazgo)</a:t>
            </a:r>
            <a:r>
              <a:rPr lang="es-CR" sz="2000" b="1" i="1" u="sng" dirty="0"/>
              <a:t> </a:t>
            </a:r>
            <a:r>
              <a:rPr lang="es-CR" sz="2000" i="1" dirty="0"/>
              <a:t>y </a:t>
            </a:r>
            <a:r>
              <a:rPr lang="es-CR" sz="2000" i="1" dirty="0">
                <a:highlight>
                  <a:srgbClr val="FFFF00"/>
                </a:highlight>
              </a:rPr>
              <a:t>control</a:t>
            </a:r>
            <a:r>
              <a:rPr lang="es-CR" sz="2000" dirty="0"/>
              <a:t> de los recursos (humanos, financieros, materiales, tecnológicos, del conocimiento, etc.) de una organización, con el fin de obtener eficiencia o máximo beneficio posible; este beneficio puede ser social, económico o estratégico, dependiendo de los fines perseguidos por dicha organización.</a:t>
            </a:r>
          </a:p>
          <a:p>
            <a:pPr marL="749808" lvl="1" indent="-457200"/>
            <a:r>
              <a:rPr lang="es-CR" dirty="0"/>
              <a:t>PLANIFICACIÓN</a:t>
            </a:r>
          </a:p>
          <a:p>
            <a:pPr marL="749808" lvl="1" indent="-457200"/>
            <a:r>
              <a:rPr lang="es-CR" dirty="0"/>
              <a:t>ORGANIZACIÓN</a:t>
            </a:r>
          </a:p>
          <a:p>
            <a:pPr marL="749808" lvl="1" indent="-457200"/>
            <a:r>
              <a:rPr lang="es-CR" dirty="0"/>
              <a:t>DIRECCIÓN/LIDERAZGO</a:t>
            </a:r>
          </a:p>
          <a:p>
            <a:pPr marL="749808" lvl="1" indent="-457200"/>
            <a:r>
              <a:rPr lang="es-CR" dirty="0"/>
              <a:t>CONTROL</a:t>
            </a:r>
          </a:p>
          <a:p>
            <a:pPr marL="0" indent="0">
              <a:buNone/>
            </a:pPr>
            <a:br>
              <a:rPr lang="es-CR" sz="2000" dirty="0"/>
            </a:br>
            <a:br>
              <a:rPr lang="es-CR" sz="2000" dirty="0"/>
            </a:br>
            <a:endParaRPr lang="en-US" sz="2000" dirty="0"/>
          </a:p>
        </p:txBody>
      </p:sp>
    </p:spTree>
    <p:extLst>
      <p:ext uri="{BB962C8B-B14F-4D97-AF65-F5344CB8AC3E}">
        <p14:creationId xmlns:p14="http://schemas.microsoft.com/office/powerpoint/2010/main" val="2855946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CR" b="1" dirty="0"/>
              <a:t>Que es Administración de Empresas:</a:t>
            </a:r>
          </a:p>
        </p:txBody>
      </p:sp>
      <p:sp>
        <p:nvSpPr>
          <p:cNvPr id="3" name="Marcador de contenido 2"/>
          <p:cNvSpPr>
            <a:spLocks noGrp="1"/>
          </p:cNvSpPr>
          <p:nvPr>
            <p:ph idx="1"/>
          </p:nvPr>
        </p:nvSpPr>
        <p:spPr>
          <a:xfrm>
            <a:off x="838201" y="1505119"/>
            <a:ext cx="9349672" cy="3837334"/>
          </a:xfrm>
        </p:spPr>
        <p:txBody>
          <a:bodyPr>
            <a:noAutofit/>
          </a:bodyPr>
          <a:lstStyle/>
          <a:p>
            <a:pPr marL="342900" indent="-342900">
              <a:buAutoNum type="arabicPeriod" startAt="4"/>
            </a:pPr>
            <a:r>
              <a:rPr lang="es-CR" sz="2400" dirty="0"/>
              <a:t>La administración de empresas es una actividad destinada a </a:t>
            </a:r>
            <a:r>
              <a:rPr lang="es-CR" sz="2400" u="sng" dirty="0"/>
              <a:t>organizar los recursos</a:t>
            </a:r>
            <a:r>
              <a:rPr lang="es-CR" sz="2400" dirty="0"/>
              <a:t> empresariales, humanos y materiales, en vistas a la </a:t>
            </a:r>
            <a:r>
              <a:rPr lang="es-CR" sz="2400" u="sng" dirty="0"/>
              <a:t>consecución de sus objetivos</a:t>
            </a:r>
            <a:r>
              <a:rPr lang="es-CR" sz="2400" dirty="0"/>
              <a:t>.</a:t>
            </a:r>
          </a:p>
          <a:p>
            <a:pPr marL="342900" indent="-342900">
              <a:buAutoNum type="arabicPeriod" startAt="4"/>
            </a:pPr>
            <a:endParaRPr lang="es-CR" sz="2400" dirty="0"/>
          </a:p>
          <a:p>
            <a:pPr marL="342900" indent="-342900">
              <a:buAutoNum type="arabicPeriod" startAt="4"/>
            </a:pPr>
            <a:r>
              <a:rPr lang="es-CR" sz="2400" dirty="0"/>
              <a:t>La administración es el proceso que se lleva a cabo para combinar los recursos materiales con lo conocimientos y habilidades de los integrantes de la organización a fin de alcanzar los objetivos que dan sentido de la existencia de la misma.</a:t>
            </a:r>
            <a:br>
              <a:rPr lang="es-CR" sz="2400" dirty="0"/>
            </a:br>
            <a:br>
              <a:rPr lang="es-CR" sz="2400" dirty="0"/>
            </a:br>
            <a:endParaRPr lang="en-US" sz="2400" dirty="0"/>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82069" y="5247860"/>
            <a:ext cx="1289119" cy="1022405"/>
          </a:xfrm>
          <a:prstGeom prst="rect">
            <a:avLst/>
          </a:prstGeom>
        </p:spPr>
      </p:pic>
    </p:spTree>
    <p:extLst>
      <p:ext uri="{BB962C8B-B14F-4D97-AF65-F5344CB8AC3E}">
        <p14:creationId xmlns:p14="http://schemas.microsoft.com/office/powerpoint/2010/main" val="3221902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239DF-9AE1-4D4E-B9BE-636AC10521A9}"/>
              </a:ext>
            </a:extLst>
          </p:cNvPr>
          <p:cNvSpPr>
            <a:spLocks noGrp="1"/>
          </p:cNvSpPr>
          <p:nvPr>
            <p:ph type="title"/>
          </p:nvPr>
        </p:nvSpPr>
        <p:spPr>
          <a:xfrm>
            <a:off x="232024" y="200738"/>
            <a:ext cx="10515600" cy="673261"/>
          </a:xfrm>
        </p:spPr>
        <p:txBody>
          <a:bodyPr/>
          <a:lstStyle/>
          <a:p>
            <a:r>
              <a:rPr lang="es-ES_tradnl" dirty="0"/>
              <a:t>Áreas de la Disciplina</a:t>
            </a:r>
          </a:p>
        </p:txBody>
      </p:sp>
      <p:sp>
        <p:nvSpPr>
          <p:cNvPr id="5" name="Oval 4">
            <a:extLst>
              <a:ext uri="{FF2B5EF4-FFF2-40B4-BE49-F238E27FC236}">
                <a16:creationId xmlns:a16="http://schemas.microsoft.com/office/drawing/2014/main" id="{0A9EBB79-76F5-0E48-AEE6-4CF5600AF7A2}"/>
              </a:ext>
            </a:extLst>
          </p:cNvPr>
          <p:cNvSpPr/>
          <p:nvPr/>
        </p:nvSpPr>
        <p:spPr>
          <a:xfrm>
            <a:off x="4397337" y="3142001"/>
            <a:ext cx="3082248" cy="140755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2000" b="1" dirty="0"/>
              <a:t>PROCESO ADMINISTRATIVIO</a:t>
            </a:r>
          </a:p>
        </p:txBody>
      </p:sp>
      <p:graphicFrame>
        <p:nvGraphicFramePr>
          <p:cNvPr id="6" name="Content Placeholder 3">
            <a:extLst>
              <a:ext uri="{FF2B5EF4-FFF2-40B4-BE49-F238E27FC236}">
                <a16:creationId xmlns:a16="http://schemas.microsoft.com/office/drawing/2014/main" id="{2B074155-2647-0045-A287-7E9B14BB480F}"/>
              </a:ext>
            </a:extLst>
          </p:cNvPr>
          <p:cNvGraphicFramePr>
            <a:graphicFrameLocks/>
          </p:cNvGraphicFramePr>
          <p:nvPr>
            <p:extLst>
              <p:ext uri="{D42A27DB-BD31-4B8C-83A1-F6EECF244321}">
                <p14:modId xmlns:p14="http://schemas.microsoft.com/office/powerpoint/2010/main" val="1801104294"/>
              </p:ext>
            </p:extLst>
          </p:nvPr>
        </p:nvGraphicFramePr>
        <p:xfrm>
          <a:off x="1695235" y="1130853"/>
          <a:ext cx="8486453" cy="54298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05673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0766590-5561-41D3-B4DE-F9FD735DE356}"/>
              </a:ext>
            </a:extLst>
          </p:cNvPr>
          <p:cNvGrpSpPr/>
          <p:nvPr/>
        </p:nvGrpSpPr>
        <p:grpSpPr>
          <a:xfrm>
            <a:off x="194872" y="0"/>
            <a:ext cx="8724276" cy="6858000"/>
            <a:chOff x="2809299" y="2127088"/>
            <a:chExt cx="4549487" cy="3165190"/>
          </a:xfrm>
        </p:grpSpPr>
        <p:sp>
          <p:nvSpPr>
            <p:cNvPr id="8" name="object 8"/>
            <p:cNvSpPr/>
            <p:nvPr/>
          </p:nvSpPr>
          <p:spPr>
            <a:xfrm>
              <a:off x="3979982" y="2834112"/>
              <a:ext cx="81472" cy="1617808"/>
            </a:xfrm>
            <a:custGeom>
              <a:avLst/>
              <a:gdLst/>
              <a:ahLst/>
              <a:cxnLst/>
              <a:rect l="l" t="t" r="r" b="b"/>
              <a:pathLst>
                <a:path w="115569" h="2294890">
                  <a:moveTo>
                    <a:pt x="115227" y="2294496"/>
                  </a:moveTo>
                  <a:lnTo>
                    <a:pt x="25095" y="2294496"/>
                  </a:lnTo>
                  <a:lnTo>
                    <a:pt x="10587" y="2293906"/>
                  </a:lnTo>
                  <a:lnTo>
                    <a:pt x="3136" y="2289778"/>
                  </a:lnTo>
                  <a:lnTo>
                    <a:pt x="392" y="2278572"/>
                  </a:lnTo>
                  <a:lnTo>
                    <a:pt x="0" y="2256751"/>
                  </a:lnTo>
                  <a:lnTo>
                    <a:pt x="0" y="37744"/>
                  </a:lnTo>
                  <a:lnTo>
                    <a:pt x="392" y="15923"/>
                  </a:lnTo>
                  <a:lnTo>
                    <a:pt x="3136" y="4718"/>
                  </a:lnTo>
                  <a:lnTo>
                    <a:pt x="10587" y="589"/>
                  </a:lnTo>
                  <a:lnTo>
                    <a:pt x="25095" y="0"/>
                  </a:lnTo>
                  <a:lnTo>
                    <a:pt x="106489" y="0"/>
                  </a:lnTo>
                </a:path>
              </a:pathLst>
            </a:custGeom>
            <a:ln w="6350">
              <a:solidFill>
                <a:srgbClr val="000000"/>
              </a:solidFill>
            </a:ln>
          </p:spPr>
          <p:txBody>
            <a:bodyPr wrap="square" lIns="0" tIns="0" rIns="0" bIns="0" rtlCol="0"/>
            <a:lstStyle/>
            <a:p>
              <a:endParaRPr sz="1600"/>
            </a:p>
          </p:txBody>
        </p:sp>
        <p:sp>
          <p:nvSpPr>
            <p:cNvPr id="9" name="object 9"/>
            <p:cNvSpPr/>
            <p:nvPr/>
          </p:nvSpPr>
          <p:spPr>
            <a:xfrm>
              <a:off x="4750860" y="2299160"/>
              <a:ext cx="81472" cy="1110172"/>
            </a:xfrm>
            <a:custGeom>
              <a:avLst/>
              <a:gdLst/>
              <a:ahLst/>
              <a:cxnLst/>
              <a:rect l="l" t="t" r="r" b="b"/>
              <a:pathLst>
                <a:path w="115569" h="1574800">
                  <a:moveTo>
                    <a:pt x="115227" y="1574495"/>
                  </a:moveTo>
                  <a:lnTo>
                    <a:pt x="25095" y="1574495"/>
                  </a:lnTo>
                  <a:lnTo>
                    <a:pt x="10587" y="1573905"/>
                  </a:lnTo>
                  <a:lnTo>
                    <a:pt x="3136" y="1569777"/>
                  </a:lnTo>
                  <a:lnTo>
                    <a:pt x="392" y="1558571"/>
                  </a:lnTo>
                  <a:lnTo>
                    <a:pt x="0" y="1536750"/>
                  </a:lnTo>
                  <a:lnTo>
                    <a:pt x="0" y="37744"/>
                  </a:lnTo>
                  <a:lnTo>
                    <a:pt x="392" y="15923"/>
                  </a:lnTo>
                  <a:lnTo>
                    <a:pt x="3136" y="4718"/>
                  </a:lnTo>
                  <a:lnTo>
                    <a:pt x="10587" y="589"/>
                  </a:lnTo>
                  <a:lnTo>
                    <a:pt x="25095" y="0"/>
                  </a:lnTo>
                  <a:lnTo>
                    <a:pt x="106489" y="0"/>
                  </a:lnTo>
                </a:path>
              </a:pathLst>
            </a:custGeom>
            <a:ln w="6350">
              <a:solidFill>
                <a:srgbClr val="000000"/>
              </a:solidFill>
            </a:ln>
          </p:spPr>
          <p:txBody>
            <a:bodyPr wrap="square" lIns="0" tIns="0" rIns="0" bIns="0" rtlCol="0"/>
            <a:lstStyle/>
            <a:p>
              <a:endParaRPr sz="1600"/>
            </a:p>
          </p:txBody>
        </p:sp>
        <p:sp>
          <p:nvSpPr>
            <p:cNvPr id="10" name="object 10"/>
            <p:cNvSpPr/>
            <p:nvPr/>
          </p:nvSpPr>
          <p:spPr>
            <a:xfrm>
              <a:off x="4750860" y="3819332"/>
              <a:ext cx="81472" cy="1351455"/>
            </a:xfrm>
            <a:custGeom>
              <a:avLst/>
              <a:gdLst/>
              <a:ahLst/>
              <a:cxnLst/>
              <a:rect l="l" t="t" r="r" b="b"/>
              <a:pathLst>
                <a:path w="115569" h="1917064">
                  <a:moveTo>
                    <a:pt x="115227" y="1916506"/>
                  </a:moveTo>
                  <a:lnTo>
                    <a:pt x="25095" y="1916506"/>
                  </a:lnTo>
                  <a:lnTo>
                    <a:pt x="10587" y="1915916"/>
                  </a:lnTo>
                  <a:lnTo>
                    <a:pt x="3136" y="1911788"/>
                  </a:lnTo>
                  <a:lnTo>
                    <a:pt x="392" y="1900582"/>
                  </a:lnTo>
                  <a:lnTo>
                    <a:pt x="0" y="1878761"/>
                  </a:lnTo>
                  <a:lnTo>
                    <a:pt x="0" y="37744"/>
                  </a:lnTo>
                  <a:lnTo>
                    <a:pt x="392" y="15923"/>
                  </a:lnTo>
                  <a:lnTo>
                    <a:pt x="3136" y="4718"/>
                  </a:lnTo>
                  <a:lnTo>
                    <a:pt x="10587" y="589"/>
                  </a:lnTo>
                  <a:lnTo>
                    <a:pt x="25095" y="0"/>
                  </a:lnTo>
                  <a:lnTo>
                    <a:pt x="106489" y="0"/>
                  </a:lnTo>
                </a:path>
              </a:pathLst>
            </a:custGeom>
            <a:ln w="6349">
              <a:solidFill>
                <a:srgbClr val="000000"/>
              </a:solidFill>
            </a:ln>
          </p:spPr>
          <p:txBody>
            <a:bodyPr wrap="square" lIns="0" tIns="0" rIns="0" bIns="0" rtlCol="0"/>
            <a:lstStyle/>
            <a:p>
              <a:endParaRPr sz="1600"/>
            </a:p>
          </p:txBody>
        </p:sp>
        <p:sp>
          <p:nvSpPr>
            <p:cNvPr id="12" name="object 12"/>
            <p:cNvSpPr/>
            <p:nvPr/>
          </p:nvSpPr>
          <p:spPr>
            <a:xfrm>
              <a:off x="3845078" y="3365465"/>
              <a:ext cx="137429" cy="0"/>
            </a:xfrm>
            <a:custGeom>
              <a:avLst/>
              <a:gdLst/>
              <a:ahLst/>
              <a:cxnLst/>
              <a:rect l="l" t="t" r="r" b="b"/>
              <a:pathLst>
                <a:path w="194944">
                  <a:moveTo>
                    <a:pt x="194602" y="0"/>
                  </a:moveTo>
                  <a:lnTo>
                    <a:pt x="0" y="0"/>
                  </a:lnTo>
                </a:path>
              </a:pathLst>
            </a:custGeom>
            <a:ln w="6350">
              <a:solidFill>
                <a:srgbClr val="000000"/>
              </a:solidFill>
            </a:ln>
          </p:spPr>
          <p:txBody>
            <a:bodyPr wrap="square" lIns="0" tIns="0" rIns="0" bIns="0" rtlCol="0"/>
            <a:lstStyle/>
            <a:p>
              <a:endParaRPr sz="1600"/>
            </a:p>
          </p:txBody>
        </p:sp>
        <p:sp>
          <p:nvSpPr>
            <p:cNvPr id="13" name="object 13"/>
            <p:cNvSpPr/>
            <p:nvPr/>
          </p:nvSpPr>
          <p:spPr>
            <a:xfrm>
              <a:off x="4748622" y="4253770"/>
              <a:ext cx="83711" cy="0"/>
            </a:xfrm>
            <a:custGeom>
              <a:avLst/>
              <a:gdLst/>
              <a:ahLst/>
              <a:cxnLst/>
              <a:rect l="l" t="t" r="r" b="b"/>
              <a:pathLst>
                <a:path w="118744">
                  <a:moveTo>
                    <a:pt x="118402" y="0"/>
                  </a:moveTo>
                  <a:lnTo>
                    <a:pt x="0" y="0"/>
                  </a:lnTo>
                </a:path>
              </a:pathLst>
            </a:custGeom>
            <a:ln w="6350">
              <a:solidFill>
                <a:srgbClr val="000000"/>
              </a:solidFill>
            </a:ln>
          </p:spPr>
          <p:txBody>
            <a:bodyPr wrap="square" lIns="0" tIns="0" rIns="0" bIns="0" rtlCol="0"/>
            <a:lstStyle/>
            <a:p>
              <a:endParaRPr sz="1600"/>
            </a:p>
          </p:txBody>
        </p:sp>
        <p:sp>
          <p:nvSpPr>
            <p:cNvPr id="14" name="object 14"/>
            <p:cNvSpPr/>
            <p:nvPr/>
          </p:nvSpPr>
          <p:spPr>
            <a:xfrm>
              <a:off x="5706377" y="2315481"/>
              <a:ext cx="117732" cy="0"/>
            </a:xfrm>
            <a:custGeom>
              <a:avLst/>
              <a:gdLst/>
              <a:ahLst/>
              <a:cxnLst/>
              <a:rect l="l" t="t" r="r" b="b"/>
              <a:pathLst>
                <a:path w="167004">
                  <a:moveTo>
                    <a:pt x="166750" y="0"/>
                  </a:moveTo>
                  <a:lnTo>
                    <a:pt x="0" y="0"/>
                  </a:lnTo>
                </a:path>
              </a:pathLst>
            </a:custGeom>
            <a:ln w="6350">
              <a:solidFill>
                <a:srgbClr val="000000"/>
              </a:solidFill>
            </a:ln>
          </p:spPr>
          <p:txBody>
            <a:bodyPr wrap="square" lIns="0" tIns="0" rIns="0" bIns="0" rtlCol="0"/>
            <a:lstStyle/>
            <a:p>
              <a:endParaRPr sz="1600"/>
            </a:p>
          </p:txBody>
        </p:sp>
        <p:sp>
          <p:nvSpPr>
            <p:cNvPr id="15" name="object 15"/>
            <p:cNvSpPr/>
            <p:nvPr/>
          </p:nvSpPr>
          <p:spPr>
            <a:xfrm>
              <a:off x="5706377" y="3822968"/>
              <a:ext cx="117732" cy="0"/>
            </a:xfrm>
            <a:custGeom>
              <a:avLst/>
              <a:gdLst/>
              <a:ahLst/>
              <a:cxnLst/>
              <a:rect l="l" t="t" r="r" b="b"/>
              <a:pathLst>
                <a:path w="167004">
                  <a:moveTo>
                    <a:pt x="166750" y="0"/>
                  </a:moveTo>
                  <a:lnTo>
                    <a:pt x="0" y="0"/>
                  </a:lnTo>
                </a:path>
              </a:pathLst>
            </a:custGeom>
            <a:ln w="6350">
              <a:solidFill>
                <a:srgbClr val="000000"/>
              </a:solidFill>
            </a:ln>
          </p:spPr>
          <p:txBody>
            <a:bodyPr wrap="square" lIns="0" tIns="0" rIns="0" bIns="0" rtlCol="0"/>
            <a:lstStyle/>
            <a:p>
              <a:endParaRPr sz="1600"/>
            </a:p>
          </p:txBody>
        </p:sp>
        <p:sp>
          <p:nvSpPr>
            <p:cNvPr id="16" name="object 16"/>
            <p:cNvSpPr/>
            <p:nvPr/>
          </p:nvSpPr>
          <p:spPr>
            <a:xfrm>
              <a:off x="5706377" y="3029889"/>
              <a:ext cx="117732" cy="0"/>
            </a:xfrm>
            <a:custGeom>
              <a:avLst/>
              <a:gdLst/>
              <a:ahLst/>
              <a:cxnLst/>
              <a:rect l="l" t="t" r="r" b="b"/>
              <a:pathLst>
                <a:path w="167004">
                  <a:moveTo>
                    <a:pt x="166750" y="0"/>
                  </a:moveTo>
                  <a:lnTo>
                    <a:pt x="0" y="0"/>
                  </a:lnTo>
                </a:path>
              </a:pathLst>
            </a:custGeom>
            <a:ln w="6350">
              <a:solidFill>
                <a:srgbClr val="000000"/>
              </a:solidFill>
            </a:ln>
          </p:spPr>
          <p:txBody>
            <a:bodyPr wrap="square" lIns="0" tIns="0" rIns="0" bIns="0" rtlCol="0"/>
            <a:lstStyle/>
            <a:p>
              <a:endParaRPr sz="1600"/>
            </a:p>
          </p:txBody>
        </p:sp>
        <p:sp>
          <p:nvSpPr>
            <p:cNvPr id="17" name="object 17"/>
            <p:cNvSpPr/>
            <p:nvPr/>
          </p:nvSpPr>
          <p:spPr>
            <a:xfrm>
              <a:off x="5706377" y="4715030"/>
              <a:ext cx="117732" cy="0"/>
            </a:xfrm>
            <a:custGeom>
              <a:avLst/>
              <a:gdLst/>
              <a:ahLst/>
              <a:cxnLst/>
              <a:rect l="l" t="t" r="r" b="b"/>
              <a:pathLst>
                <a:path w="167004">
                  <a:moveTo>
                    <a:pt x="166750" y="0"/>
                  </a:moveTo>
                  <a:lnTo>
                    <a:pt x="0" y="0"/>
                  </a:lnTo>
                </a:path>
              </a:pathLst>
            </a:custGeom>
            <a:ln w="6350">
              <a:solidFill>
                <a:srgbClr val="000000"/>
              </a:solidFill>
            </a:ln>
          </p:spPr>
          <p:txBody>
            <a:bodyPr wrap="square" lIns="0" tIns="0" rIns="0" bIns="0" rtlCol="0"/>
            <a:lstStyle/>
            <a:p>
              <a:endParaRPr sz="1600"/>
            </a:p>
          </p:txBody>
        </p:sp>
        <p:sp>
          <p:nvSpPr>
            <p:cNvPr id="18" name="object 18"/>
            <p:cNvSpPr/>
            <p:nvPr/>
          </p:nvSpPr>
          <p:spPr>
            <a:xfrm>
              <a:off x="4748622" y="3037286"/>
              <a:ext cx="83711" cy="0"/>
            </a:xfrm>
            <a:custGeom>
              <a:avLst/>
              <a:gdLst/>
              <a:ahLst/>
              <a:cxnLst/>
              <a:rect l="l" t="t" r="r" b="b"/>
              <a:pathLst>
                <a:path w="118744">
                  <a:moveTo>
                    <a:pt x="118402" y="0"/>
                  </a:moveTo>
                  <a:lnTo>
                    <a:pt x="0" y="0"/>
                  </a:lnTo>
                </a:path>
              </a:pathLst>
            </a:custGeom>
            <a:ln w="6350">
              <a:solidFill>
                <a:srgbClr val="000000"/>
              </a:solidFill>
            </a:ln>
          </p:spPr>
          <p:txBody>
            <a:bodyPr wrap="square" lIns="0" tIns="0" rIns="0" bIns="0" rtlCol="0"/>
            <a:lstStyle/>
            <a:p>
              <a:endParaRPr sz="1600"/>
            </a:p>
          </p:txBody>
        </p:sp>
        <p:sp>
          <p:nvSpPr>
            <p:cNvPr id="19" name="object 19"/>
            <p:cNvSpPr/>
            <p:nvPr/>
          </p:nvSpPr>
          <p:spPr>
            <a:xfrm>
              <a:off x="4748622" y="4735117"/>
              <a:ext cx="83711" cy="0"/>
            </a:xfrm>
            <a:custGeom>
              <a:avLst/>
              <a:gdLst/>
              <a:ahLst/>
              <a:cxnLst/>
              <a:rect l="l" t="t" r="r" b="b"/>
              <a:pathLst>
                <a:path w="118744">
                  <a:moveTo>
                    <a:pt x="118402" y="0"/>
                  </a:moveTo>
                  <a:lnTo>
                    <a:pt x="0" y="0"/>
                  </a:lnTo>
                </a:path>
              </a:pathLst>
            </a:custGeom>
            <a:ln w="6350">
              <a:solidFill>
                <a:srgbClr val="000000"/>
              </a:solidFill>
            </a:ln>
          </p:spPr>
          <p:txBody>
            <a:bodyPr wrap="square" lIns="0" tIns="0" rIns="0" bIns="0" rtlCol="0"/>
            <a:lstStyle/>
            <a:p>
              <a:endParaRPr sz="1600"/>
            </a:p>
          </p:txBody>
        </p:sp>
        <p:sp>
          <p:nvSpPr>
            <p:cNvPr id="20" name="object 20"/>
            <p:cNvSpPr/>
            <p:nvPr/>
          </p:nvSpPr>
          <p:spPr>
            <a:xfrm>
              <a:off x="5706373" y="4215489"/>
              <a:ext cx="132504" cy="0"/>
            </a:xfrm>
            <a:custGeom>
              <a:avLst/>
              <a:gdLst/>
              <a:ahLst/>
              <a:cxnLst/>
              <a:rect l="l" t="t" r="r" b="b"/>
              <a:pathLst>
                <a:path w="187960">
                  <a:moveTo>
                    <a:pt x="187833" y="0"/>
                  </a:moveTo>
                  <a:lnTo>
                    <a:pt x="0" y="0"/>
                  </a:lnTo>
                </a:path>
              </a:pathLst>
            </a:custGeom>
            <a:ln w="6350">
              <a:solidFill>
                <a:srgbClr val="000000"/>
              </a:solidFill>
            </a:ln>
          </p:spPr>
          <p:txBody>
            <a:bodyPr wrap="square" lIns="0" tIns="0" rIns="0" bIns="0" rtlCol="0"/>
            <a:lstStyle/>
            <a:p>
              <a:endParaRPr sz="1600"/>
            </a:p>
          </p:txBody>
        </p:sp>
        <p:sp>
          <p:nvSpPr>
            <p:cNvPr id="21" name="object 21"/>
            <p:cNvSpPr/>
            <p:nvPr/>
          </p:nvSpPr>
          <p:spPr>
            <a:xfrm>
              <a:off x="5706373" y="5145617"/>
              <a:ext cx="132504" cy="0"/>
            </a:xfrm>
            <a:custGeom>
              <a:avLst/>
              <a:gdLst/>
              <a:ahLst/>
              <a:cxnLst/>
              <a:rect l="l" t="t" r="r" b="b"/>
              <a:pathLst>
                <a:path w="187960">
                  <a:moveTo>
                    <a:pt x="187833" y="0"/>
                  </a:moveTo>
                  <a:lnTo>
                    <a:pt x="0" y="0"/>
                  </a:lnTo>
                </a:path>
              </a:pathLst>
            </a:custGeom>
            <a:ln w="6350">
              <a:solidFill>
                <a:srgbClr val="000000"/>
              </a:solidFill>
            </a:ln>
          </p:spPr>
          <p:txBody>
            <a:bodyPr wrap="square" lIns="0" tIns="0" rIns="0" bIns="0" rtlCol="0"/>
            <a:lstStyle/>
            <a:p>
              <a:endParaRPr sz="1600"/>
            </a:p>
          </p:txBody>
        </p:sp>
        <p:sp>
          <p:nvSpPr>
            <p:cNvPr id="22" name="object 22"/>
            <p:cNvSpPr/>
            <p:nvPr/>
          </p:nvSpPr>
          <p:spPr>
            <a:xfrm>
              <a:off x="4659679" y="2836858"/>
              <a:ext cx="93559" cy="0"/>
            </a:xfrm>
            <a:custGeom>
              <a:avLst/>
              <a:gdLst/>
              <a:ahLst/>
              <a:cxnLst/>
              <a:rect l="l" t="t" r="r" b="b"/>
              <a:pathLst>
                <a:path w="132714">
                  <a:moveTo>
                    <a:pt x="0" y="0"/>
                  </a:moveTo>
                  <a:lnTo>
                    <a:pt x="132580" y="0"/>
                  </a:lnTo>
                </a:path>
              </a:pathLst>
            </a:custGeom>
            <a:ln w="6350">
              <a:solidFill>
                <a:srgbClr val="000000"/>
              </a:solidFill>
            </a:ln>
          </p:spPr>
          <p:txBody>
            <a:bodyPr wrap="square" lIns="0" tIns="0" rIns="0" bIns="0" rtlCol="0"/>
            <a:lstStyle/>
            <a:p>
              <a:endParaRPr sz="1600"/>
            </a:p>
          </p:txBody>
        </p:sp>
        <p:sp>
          <p:nvSpPr>
            <p:cNvPr id="23" name="object 23"/>
            <p:cNvSpPr/>
            <p:nvPr/>
          </p:nvSpPr>
          <p:spPr>
            <a:xfrm>
              <a:off x="4659679" y="4464896"/>
              <a:ext cx="93559" cy="0"/>
            </a:xfrm>
            <a:custGeom>
              <a:avLst/>
              <a:gdLst/>
              <a:ahLst/>
              <a:cxnLst/>
              <a:rect l="l" t="t" r="r" b="b"/>
              <a:pathLst>
                <a:path w="132714">
                  <a:moveTo>
                    <a:pt x="0" y="0"/>
                  </a:moveTo>
                  <a:lnTo>
                    <a:pt x="132580" y="0"/>
                  </a:lnTo>
                </a:path>
              </a:pathLst>
            </a:custGeom>
            <a:ln w="6350">
              <a:solidFill>
                <a:srgbClr val="000000"/>
              </a:solidFill>
            </a:ln>
          </p:spPr>
          <p:txBody>
            <a:bodyPr wrap="square" lIns="0" tIns="0" rIns="0" bIns="0" rtlCol="0"/>
            <a:lstStyle/>
            <a:p>
              <a:endParaRPr sz="1600"/>
            </a:p>
          </p:txBody>
        </p:sp>
        <p:sp>
          <p:nvSpPr>
            <p:cNvPr id="24" name="object 24"/>
            <p:cNvSpPr txBox="1"/>
            <p:nvPr/>
          </p:nvSpPr>
          <p:spPr>
            <a:xfrm>
              <a:off x="3978492" y="2772709"/>
              <a:ext cx="85949" cy="81167"/>
            </a:xfrm>
            <a:prstGeom prst="rect">
              <a:avLst/>
            </a:prstGeom>
          </p:spPr>
          <p:txBody>
            <a:bodyPr vert="horz" wrap="square" lIns="0" tIns="0" rIns="0" bIns="0" rtlCol="0">
              <a:spAutoFit/>
            </a:bodyPr>
            <a:lstStyle/>
            <a:p>
              <a:pPr marL="8954"/>
              <a:r>
                <a:rPr sz="700" u="sng" dirty="0">
                  <a:latin typeface="Arial"/>
                  <a:cs typeface="Arial"/>
                </a:rPr>
                <a:t> </a:t>
              </a:r>
              <a:r>
                <a:rPr sz="700" u="sng" spc="-56" dirty="0">
                  <a:latin typeface="Arial"/>
                  <a:cs typeface="Arial"/>
                </a:rPr>
                <a:t> </a:t>
              </a:r>
              <a:endParaRPr sz="700">
                <a:latin typeface="Arial"/>
                <a:cs typeface="Arial"/>
              </a:endParaRPr>
            </a:p>
          </p:txBody>
        </p:sp>
        <p:sp>
          <p:nvSpPr>
            <p:cNvPr id="25" name="object 25"/>
            <p:cNvSpPr txBox="1"/>
            <p:nvPr/>
          </p:nvSpPr>
          <p:spPr>
            <a:xfrm>
              <a:off x="4101540" y="2736313"/>
              <a:ext cx="558220" cy="135925"/>
            </a:xfrm>
            <a:prstGeom prst="rect">
              <a:avLst/>
            </a:prstGeom>
            <a:solidFill>
              <a:srgbClr val="00B0F0"/>
            </a:solidFill>
          </p:spPr>
          <p:txBody>
            <a:bodyPr vert="horz" wrap="square" lIns="0" tIns="36260" rIns="0" bIns="0" rtlCol="0">
              <a:spAutoFit/>
            </a:bodyPr>
            <a:lstStyle/>
            <a:p>
              <a:pPr marL="35366">
                <a:spcBef>
                  <a:spcPts val="286"/>
                </a:spcBef>
              </a:pPr>
              <a:r>
                <a:rPr sz="1100" dirty="0">
                  <a:latin typeface="Arial"/>
                  <a:cs typeface="Arial"/>
                </a:rPr>
                <a:t>1. </a:t>
              </a:r>
              <a:r>
                <a:rPr sz="1100" spc="-11" dirty="0">
                  <a:latin typeface="Arial"/>
                  <a:cs typeface="Arial"/>
                </a:rPr>
                <a:t>¿Qué</a:t>
              </a:r>
              <a:r>
                <a:rPr sz="1100" spc="-63" dirty="0">
                  <a:latin typeface="Arial"/>
                  <a:cs typeface="Arial"/>
                </a:rPr>
                <a:t> </a:t>
              </a:r>
              <a:r>
                <a:rPr sz="1100" spc="-28" dirty="0">
                  <a:latin typeface="Arial"/>
                  <a:cs typeface="Arial"/>
                </a:rPr>
                <a:t>es?</a:t>
              </a:r>
              <a:endParaRPr sz="1100" dirty="0">
                <a:latin typeface="Arial"/>
                <a:cs typeface="Arial"/>
              </a:endParaRPr>
            </a:p>
          </p:txBody>
        </p:sp>
        <p:sp>
          <p:nvSpPr>
            <p:cNvPr id="26" name="object 26"/>
            <p:cNvSpPr txBox="1"/>
            <p:nvPr/>
          </p:nvSpPr>
          <p:spPr>
            <a:xfrm>
              <a:off x="4101540" y="4369851"/>
              <a:ext cx="558220" cy="267997"/>
            </a:xfrm>
            <a:prstGeom prst="rect">
              <a:avLst/>
            </a:prstGeom>
            <a:solidFill>
              <a:srgbClr val="00B0F0"/>
            </a:solidFill>
          </p:spPr>
          <p:txBody>
            <a:bodyPr vert="horz" wrap="square" lIns="0" tIns="36260" rIns="0" bIns="0" rtlCol="0">
              <a:spAutoFit/>
            </a:bodyPr>
            <a:lstStyle/>
            <a:p>
              <a:pPr marL="35366">
                <a:spcBef>
                  <a:spcPts val="286"/>
                </a:spcBef>
              </a:pPr>
              <a:r>
                <a:rPr sz="1200" dirty="0">
                  <a:latin typeface="Arial"/>
                  <a:cs typeface="Arial"/>
                </a:rPr>
                <a:t>2. </a:t>
              </a:r>
              <a:r>
                <a:rPr sz="1200" spc="-11" dirty="0">
                  <a:latin typeface="Arial"/>
                  <a:cs typeface="Arial"/>
                </a:rPr>
                <a:t>¿Qué</a:t>
              </a:r>
              <a:r>
                <a:rPr sz="1200" spc="-67" dirty="0">
                  <a:latin typeface="Arial"/>
                  <a:cs typeface="Arial"/>
                </a:rPr>
                <a:t> </a:t>
              </a:r>
              <a:r>
                <a:rPr sz="1200" spc="-14" dirty="0">
                  <a:latin typeface="Arial"/>
                  <a:cs typeface="Arial"/>
                </a:rPr>
                <a:t>hace?</a:t>
              </a:r>
              <a:endParaRPr sz="1200" dirty="0">
                <a:latin typeface="Arial"/>
                <a:cs typeface="Arial"/>
              </a:endParaRPr>
            </a:p>
          </p:txBody>
        </p:sp>
        <p:sp>
          <p:nvSpPr>
            <p:cNvPr id="27" name="object 27"/>
            <p:cNvSpPr txBox="1"/>
            <p:nvPr/>
          </p:nvSpPr>
          <p:spPr>
            <a:xfrm>
              <a:off x="4869045" y="2178612"/>
              <a:ext cx="834420" cy="253719"/>
            </a:xfrm>
            <a:prstGeom prst="rect">
              <a:avLst/>
            </a:prstGeom>
            <a:solidFill>
              <a:srgbClr val="EDEDEE"/>
            </a:solidFill>
          </p:spPr>
          <p:txBody>
            <a:bodyPr vert="horz" wrap="square" lIns="0" tIns="13430" rIns="0" bIns="0" rtlCol="0">
              <a:spAutoFit/>
            </a:bodyPr>
            <a:lstStyle/>
            <a:p>
              <a:pPr marL="71180" marR="110128">
                <a:spcBef>
                  <a:spcPts val="106"/>
                </a:spcBef>
              </a:pPr>
              <a:r>
                <a:rPr sz="700" spc="-42" dirty="0">
                  <a:latin typeface="Arial"/>
                  <a:cs typeface="Arial"/>
                </a:rPr>
                <a:t>Es </a:t>
              </a:r>
              <a:r>
                <a:rPr sz="700" spc="-11" dirty="0">
                  <a:latin typeface="Arial"/>
                  <a:cs typeface="Arial"/>
                </a:rPr>
                <a:t>necesaria </a:t>
              </a:r>
              <a:r>
                <a:rPr sz="700" spc="-4" dirty="0">
                  <a:latin typeface="Arial"/>
                  <a:cs typeface="Arial"/>
                </a:rPr>
                <a:t>en </a:t>
              </a:r>
              <a:r>
                <a:rPr sz="700" spc="4" dirty="0">
                  <a:latin typeface="Arial"/>
                  <a:cs typeface="Arial"/>
                </a:rPr>
                <a:t>todas  </a:t>
              </a:r>
              <a:r>
                <a:rPr sz="700" spc="-18" dirty="0">
                  <a:latin typeface="Arial"/>
                  <a:cs typeface="Arial"/>
                </a:rPr>
                <a:t>las </a:t>
              </a:r>
              <a:r>
                <a:rPr sz="700" spc="-7" dirty="0">
                  <a:latin typeface="Arial"/>
                  <a:cs typeface="Arial"/>
                </a:rPr>
                <a:t>organizaciones </a:t>
              </a:r>
              <a:r>
                <a:rPr sz="700" spc="-21" dirty="0">
                  <a:latin typeface="Arial"/>
                  <a:cs typeface="Arial"/>
                </a:rPr>
                <a:t>a  </a:t>
              </a:r>
              <a:r>
                <a:rPr sz="700" spc="11" dirty="0">
                  <a:latin typeface="Arial"/>
                  <a:cs typeface="Arial"/>
                </a:rPr>
                <a:t>todos </a:t>
              </a:r>
              <a:r>
                <a:rPr sz="700" spc="-4" dirty="0">
                  <a:latin typeface="Arial"/>
                  <a:cs typeface="Arial"/>
                </a:rPr>
                <a:t>los</a:t>
              </a:r>
              <a:r>
                <a:rPr sz="700" spc="-60" dirty="0">
                  <a:latin typeface="Arial"/>
                  <a:cs typeface="Arial"/>
                </a:rPr>
                <a:t> </a:t>
              </a:r>
              <a:r>
                <a:rPr sz="700" spc="-7" dirty="0">
                  <a:latin typeface="Arial"/>
                  <a:cs typeface="Arial"/>
                </a:rPr>
                <a:t>niveles</a:t>
              </a:r>
              <a:endParaRPr sz="700" dirty="0">
                <a:latin typeface="Arial"/>
                <a:cs typeface="Arial"/>
              </a:endParaRPr>
            </a:p>
          </p:txBody>
        </p:sp>
        <p:sp>
          <p:nvSpPr>
            <p:cNvPr id="28" name="object 28"/>
            <p:cNvSpPr txBox="1"/>
            <p:nvPr/>
          </p:nvSpPr>
          <p:spPr>
            <a:xfrm>
              <a:off x="5868111" y="2127088"/>
              <a:ext cx="1490675" cy="271770"/>
            </a:xfrm>
            <a:prstGeom prst="rect">
              <a:avLst/>
            </a:prstGeom>
            <a:solidFill>
              <a:srgbClr val="EDEDEE"/>
            </a:solidFill>
          </p:spPr>
          <p:txBody>
            <a:bodyPr vert="horz" wrap="square" lIns="0" tIns="37155" rIns="0" bIns="0" rtlCol="0">
              <a:spAutoFit/>
            </a:bodyPr>
            <a:lstStyle/>
            <a:p>
              <a:pPr marL="89535" indent="-53721">
                <a:spcBef>
                  <a:spcPts val="293"/>
                </a:spcBef>
                <a:buFont typeface="Times New Roman"/>
                <a:buChar char="•"/>
                <a:tabLst>
                  <a:tab pos="89535" algn="l"/>
                </a:tabLst>
              </a:pPr>
              <a:r>
                <a:rPr sz="700" spc="-32" dirty="0">
                  <a:latin typeface="Arial"/>
                  <a:cs typeface="Arial"/>
                </a:rPr>
                <a:t>Las </a:t>
              </a:r>
              <a:r>
                <a:rPr sz="700" spc="-4" dirty="0">
                  <a:latin typeface="Arial"/>
                  <a:cs typeface="Arial"/>
                </a:rPr>
                <a:t>funciones administrativas </a:t>
              </a:r>
              <a:r>
                <a:rPr sz="700" spc="-7" dirty="0">
                  <a:latin typeface="Arial"/>
                  <a:cs typeface="Arial"/>
                </a:rPr>
                <a:t>son</a:t>
              </a:r>
              <a:r>
                <a:rPr sz="700" spc="53" dirty="0">
                  <a:latin typeface="Arial"/>
                  <a:cs typeface="Arial"/>
                </a:rPr>
                <a:t> </a:t>
              </a:r>
              <a:r>
                <a:rPr sz="700" spc="-11" dirty="0">
                  <a:latin typeface="Arial"/>
                  <a:cs typeface="Arial"/>
                </a:rPr>
                <a:t>universales</a:t>
              </a:r>
              <a:endParaRPr sz="700" dirty="0">
                <a:latin typeface="Arial"/>
                <a:cs typeface="Arial"/>
              </a:endParaRPr>
            </a:p>
            <a:p>
              <a:pPr marL="89535" indent="-53721">
                <a:buFont typeface="Times New Roman"/>
                <a:buChar char="•"/>
                <a:tabLst>
                  <a:tab pos="89535" algn="l"/>
                </a:tabLst>
              </a:pPr>
              <a:r>
                <a:rPr sz="700" spc="-18" dirty="0">
                  <a:latin typeface="Arial"/>
                  <a:cs typeface="Arial"/>
                </a:rPr>
                <a:t>El </a:t>
              </a:r>
              <a:r>
                <a:rPr sz="700" spc="7" dirty="0">
                  <a:latin typeface="Arial"/>
                  <a:cs typeface="Arial"/>
                </a:rPr>
                <a:t>conocimiento </a:t>
              </a:r>
              <a:r>
                <a:rPr sz="700" spc="4" dirty="0">
                  <a:latin typeface="Arial"/>
                  <a:cs typeface="Arial"/>
                </a:rPr>
                <a:t>administrativo </a:t>
              </a:r>
              <a:r>
                <a:rPr sz="700" spc="-21" dirty="0">
                  <a:latin typeface="Arial"/>
                  <a:cs typeface="Arial"/>
                </a:rPr>
                <a:t>es</a:t>
              </a:r>
              <a:r>
                <a:rPr sz="700" spc="-25" dirty="0">
                  <a:latin typeface="Arial"/>
                  <a:cs typeface="Arial"/>
                </a:rPr>
                <a:t> </a:t>
              </a:r>
              <a:r>
                <a:rPr sz="700" spc="-7" dirty="0">
                  <a:latin typeface="Arial"/>
                  <a:cs typeface="Arial"/>
                </a:rPr>
                <a:t>universal</a:t>
              </a:r>
              <a:endParaRPr sz="700" dirty="0">
                <a:latin typeface="Arial"/>
                <a:cs typeface="Arial"/>
              </a:endParaRPr>
            </a:p>
            <a:p>
              <a:pPr marL="89535" indent="-53721">
                <a:buFont typeface="Times New Roman"/>
                <a:buChar char="•"/>
                <a:tabLst>
                  <a:tab pos="89535" algn="l"/>
                </a:tabLst>
              </a:pPr>
              <a:r>
                <a:rPr sz="700" spc="-18" dirty="0">
                  <a:latin typeface="Arial"/>
                  <a:cs typeface="Arial"/>
                </a:rPr>
                <a:t>Los </a:t>
              </a:r>
              <a:r>
                <a:rPr sz="700" dirty="0">
                  <a:latin typeface="Arial"/>
                  <a:cs typeface="Arial"/>
                </a:rPr>
                <a:t>gerentes </a:t>
              </a:r>
              <a:r>
                <a:rPr sz="700" spc="-7" dirty="0">
                  <a:latin typeface="Arial"/>
                  <a:cs typeface="Arial"/>
                </a:rPr>
                <a:t>son </a:t>
              </a:r>
              <a:r>
                <a:rPr sz="700" spc="-11" dirty="0">
                  <a:latin typeface="Arial"/>
                  <a:cs typeface="Arial"/>
                </a:rPr>
                <a:t>necesarios </a:t>
              </a:r>
              <a:r>
                <a:rPr sz="700" spc="-4" dirty="0">
                  <a:latin typeface="Arial"/>
                  <a:cs typeface="Arial"/>
                </a:rPr>
                <a:t>en </a:t>
              </a:r>
              <a:r>
                <a:rPr sz="700" spc="11" dirty="0">
                  <a:latin typeface="Arial"/>
                  <a:cs typeface="Arial"/>
                </a:rPr>
                <a:t>todos</a:t>
              </a:r>
              <a:r>
                <a:rPr sz="700" spc="32" dirty="0">
                  <a:latin typeface="Arial"/>
                  <a:cs typeface="Arial"/>
                </a:rPr>
                <a:t> </a:t>
              </a:r>
              <a:r>
                <a:rPr sz="700" spc="-4" dirty="0">
                  <a:latin typeface="Arial"/>
                  <a:cs typeface="Arial"/>
                </a:rPr>
                <a:t>lados</a:t>
              </a:r>
              <a:endParaRPr sz="700" dirty="0">
                <a:latin typeface="Arial"/>
                <a:cs typeface="Arial"/>
              </a:endParaRPr>
            </a:p>
          </p:txBody>
        </p:sp>
        <p:sp>
          <p:nvSpPr>
            <p:cNvPr id="29" name="object 29"/>
            <p:cNvSpPr txBox="1"/>
            <p:nvPr/>
          </p:nvSpPr>
          <p:spPr>
            <a:xfrm>
              <a:off x="4739669" y="2645018"/>
              <a:ext cx="101617" cy="81167"/>
            </a:xfrm>
            <a:prstGeom prst="rect">
              <a:avLst/>
            </a:prstGeom>
          </p:spPr>
          <p:txBody>
            <a:bodyPr vert="horz" wrap="square" lIns="0" tIns="0" rIns="0" bIns="0" rtlCol="0">
              <a:spAutoFit/>
            </a:bodyPr>
            <a:lstStyle/>
            <a:p>
              <a:pPr marL="8954"/>
              <a:r>
                <a:rPr sz="700" u="sng" dirty="0">
                  <a:latin typeface="Arial"/>
                  <a:cs typeface="Arial"/>
                </a:rPr>
                <a:t> </a:t>
              </a:r>
              <a:r>
                <a:rPr sz="700" u="sng" spc="67" dirty="0">
                  <a:latin typeface="Arial"/>
                  <a:cs typeface="Arial"/>
                </a:rPr>
                <a:t> </a:t>
              </a:r>
              <a:endParaRPr sz="700">
                <a:latin typeface="Arial"/>
                <a:cs typeface="Arial"/>
              </a:endParaRPr>
            </a:p>
          </p:txBody>
        </p:sp>
        <p:sp>
          <p:nvSpPr>
            <p:cNvPr id="30" name="object 30"/>
            <p:cNvSpPr txBox="1"/>
            <p:nvPr/>
          </p:nvSpPr>
          <p:spPr>
            <a:xfrm>
              <a:off x="4869045" y="2595661"/>
              <a:ext cx="834420" cy="118633"/>
            </a:xfrm>
            <a:prstGeom prst="rect">
              <a:avLst/>
            </a:prstGeom>
            <a:solidFill>
              <a:srgbClr val="EDEDEE"/>
            </a:solidFill>
          </p:spPr>
          <p:txBody>
            <a:bodyPr vert="horz" wrap="square" lIns="0" tIns="49242" rIns="0" bIns="0" rtlCol="0">
              <a:spAutoFit/>
            </a:bodyPr>
            <a:lstStyle/>
            <a:p>
              <a:pPr marL="71180">
                <a:spcBef>
                  <a:spcPts val="388"/>
                </a:spcBef>
              </a:pPr>
              <a:r>
                <a:rPr sz="700" spc="-42" dirty="0">
                  <a:latin typeface="Arial"/>
                  <a:cs typeface="Arial"/>
                </a:rPr>
                <a:t>Es </a:t>
              </a:r>
              <a:r>
                <a:rPr sz="700" spc="-11" dirty="0">
                  <a:latin typeface="Arial"/>
                  <a:cs typeface="Arial"/>
                </a:rPr>
                <a:t>necesaria</a:t>
              </a:r>
              <a:r>
                <a:rPr sz="700" spc="-4" dirty="0">
                  <a:latin typeface="Arial"/>
                  <a:cs typeface="Arial"/>
                </a:rPr>
                <a:t> para</a:t>
              </a:r>
              <a:endParaRPr sz="700">
                <a:latin typeface="Arial"/>
                <a:cs typeface="Arial"/>
              </a:endParaRPr>
            </a:p>
          </p:txBody>
        </p:sp>
        <p:sp>
          <p:nvSpPr>
            <p:cNvPr id="31" name="object 31"/>
            <p:cNvSpPr txBox="1"/>
            <p:nvPr/>
          </p:nvSpPr>
          <p:spPr>
            <a:xfrm>
              <a:off x="5697420" y="2645018"/>
              <a:ext cx="150410" cy="81167"/>
            </a:xfrm>
            <a:prstGeom prst="rect">
              <a:avLst/>
            </a:prstGeom>
          </p:spPr>
          <p:txBody>
            <a:bodyPr vert="horz" wrap="square" lIns="0" tIns="0" rIns="0" bIns="0" rtlCol="0">
              <a:spAutoFit/>
            </a:bodyPr>
            <a:lstStyle/>
            <a:p>
              <a:pPr marL="8954">
                <a:tabLst>
                  <a:tab pos="141018" algn="l"/>
                </a:tabLst>
              </a:pPr>
              <a:r>
                <a:rPr sz="700" u="sng" dirty="0">
                  <a:latin typeface="Arial"/>
                  <a:cs typeface="Arial"/>
                </a:rPr>
                <a:t> 	</a:t>
              </a:r>
              <a:endParaRPr sz="700">
                <a:latin typeface="Arial"/>
                <a:cs typeface="Arial"/>
              </a:endParaRPr>
            </a:p>
          </p:txBody>
        </p:sp>
        <p:sp>
          <p:nvSpPr>
            <p:cNvPr id="32" name="object 32"/>
            <p:cNvSpPr txBox="1"/>
            <p:nvPr/>
          </p:nvSpPr>
          <p:spPr>
            <a:xfrm>
              <a:off x="5868111" y="2538560"/>
              <a:ext cx="1490675" cy="264277"/>
            </a:xfrm>
            <a:prstGeom prst="rect">
              <a:avLst/>
            </a:prstGeom>
            <a:solidFill>
              <a:srgbClr val="EDEDEE"/>
            </a:solidFill>
          </p:spPr>
          <p:txBody>
            <a:bodyPr vert="horz" wrap="square" lIns="0" tIns="27307" rIns="0" bIns="0" rtlCol="0">
              <a:spAutoFit/>
            </a:bodyPr>
            <a:lstStyle/>
            <a:p>
              <a:pPr marL="89535" indent="-53721">
                <a:spcBef>
                  <a:spcPts val="215"/>
                </a:spcBef>
                <a:buFont typeface="Times New Roman"/>
                <a:buChar char="•"/>
                <a:tabLst>
                  <a:tab pos="89535" algn="l"/>
                </a:tabLst>
              </a:pPr>
              <a:r>
                <a:rPr sz="700" spc="-14" dirty="0">
                  <a:latin typeface="Arial"/>
                  <a:cs typeface="Arial"/>
                </a:rPr>
                <a:t>alcanzar</a:t>
              </a:r>
              <a:r>
                <a:rPr sz="700" spc="-56" dirty="0">
                  <a:latin typeface="Arial"/>
                  <a:cs typeface="Arial"/>
                </a:rPr>
                <a:t> </a:t>
              </a:r>
              <a:r>
                <a:rPr sz="700" spc="7" dirty="0">
                  <a:latin typeface="Arial"/>
                  <a:cs typeface="Arial"/>
                </a:rPr>
                <a:t>objetivos</a:t>
              </a:r>
              <a:endParaRPr sz="700" dirty="0">
                <a:latin typeface="Arial"/>
                <a:cs typeface="Arial"/>
              </a:endParaRPr>
            </a:p>
            <a:p>
              <a:pPr marL="89535" marR="78343" indent="-53721">
                <a:buFont typeface="Times New Roman"/>
                <a:buChar char="•"/>
                <a:tabLst>
                  <a:tab pos="89535" algn="l"/>
                </a:tabLst>
              </a:pPr>
              <a:r>
                <a:rPr sz="700" spc="4" dirty="0">
                  <a:latin typeface="Arial"/>
                  <a:cs typeface="Arial"/>
                </a:rPr>
                <a:t>lograr </a:t>
              </a:r>
              <a:r>
                <a:rPr sz="700" dirty="0">
                  <a:latin typeface="Arial"/>
                  <a:cs typeface="Arial"/>
                </a:rPr>
                <a:t>eficiencia </a:t>
              </a:r>
              <a:r>
                <a:rPr sz="700" spc="-11" dirty="0">
                  <a:latin typeface="Arial"/>
                  <a:cs typeface="Arial"/>
                </a:rPr>
                <a:t>y </a:t>
              </a:r>
              <a:r>
                <a:rPr sz="700" spc="4" dirty="0">
                  <a:latin typeface="Arial"/>
                  <a:cs typeface="Arial"/>
                </a:rPr>
                <a:t>equilibrar </a:t>
              </a:r>
              <a:r>
                <a:rPr sz="700" spc="-4" dirty="0">
                  <a:latin typeface="Arial"/>
                  <a:cs typeface="Arial"/>
                </a:rPr>
                <a:t>los</a:t>
              </a:r>
              <a:r>
                <a:rPr sz="700" spc="-11" dirty="0">
                  <a:latin typeface="Arial"/>
                  <a:cs typeface="Arial"/>
                </a:rPr>
                <a:t> </a:t>
              </a:r>
              <a:r>
                <a:rPr sz="700" spc="7" dirty="0">
                  <a:latin typeface="Arial"/>
                  <a:cs typeface="Arial"/>
                </a:rPr>
                <a:t>objetivos</a:t>
              </a:r>
              <a:r>
                <a:rPr sz="700" spc="-4" dirty="0">
                  <a:latin typeface="Arial"/>
                  <a:cs typeface="Arial"/>
                </a:rPr>
                <a:t> en </a:t>
              </a:r>
              <a:r>
                <a:rPr sz="700" dirty="0">
                  <a:latin typeface="Arial"/>
                  <a:cs typeface="Arial"/>
                </a:rPr>
                <a:t> </a:t>
              </a:r>
              <a:r>
                <a:rPr sz="700" spc="7" dirty="0">
                  <a:latin typeface="Arial"/>
                  <a:cs typeface="Arial"/>
                </a:rPr>
                <a:t>conflicto</a:t>
              </a:r>
              <a:endParaRPr sz="700" dirty="0">
                <a:latin typeface="Arial"/>
                <a:cs typeface="Arial"/>
              </a:endParaRPr>
            </a:p>
          </p:txBody>
        </p:sp>
        <p:sp>
          <p:nvSpPr>
            <p:cNvPr id="33" name="object 33"/>
            <p:cNvSpPr txBox="1"/>
            <p:nvPr/>
          </p:nvSpPr>
          <p:spPr>
            <a:xfrm>
              <a:off x="4869045" y="2942930"/>
              <a:ext cx="834420" cy="113863"/>
            </a:xfrm>
            <a:prstGeom prst="rect">
              <a:avLst/>
            </a:prstGeom>
            <a:solidFill>
              <a:srgbClr val="EDEDEE"/>
            </a:solidFill>
          </p:spPr>
          <p:txBody>
            <a:bodyPr vert="horz" wrap="square" lIns="0" tIns="42974" rIns="0" bIns="0" rtlCol="0">
              <a:spAutoFit/>
            </a:bodyPr>
            <a:lstStyle/>
            <a:p>
              <a:pPr marL="71180">
                <a:spcBef>
                  <a:spcPts val="338"/>
                </a:spcBef>
              </a:pPr>
              <a:r>
                <a:rPr sz="700" dirty="0">
                  <a:latin typeface="Arial"/>
                  <a:cs typeface="Arial"/>
                </a:rPr>
                <a:t>Tiende </a:t>
              </a:r>
              <a:r>
                <a:rPr sz="700" spc="-21" dirty="0">
                  <a:latin typeface="Arial"/>
                  <a:cs typeface="Arial"/>
                </a:rPr>
                <a:t>a </a:t>
              </a:r>
              <a:r>
                <a:rPr sz="700" spc="-4" dirty="0">
                  <a:latin typeface="Arial"/>
                  <a:cs typeface="Arial"/>
                </a:rPr>
                <a:t>convertirse</a:t>
              </a:r>
              <a:endParaRPr sz="700">
                <a:latin typeface="Arial"/>
                <a:cs typeface="Arial"/>
              </a:endParaRPr>
            </a:p>
          </p:txBody>
        </p:sp>
        <p:sp>
          <p:nvSpPr>
            <p:cNvPr id="34" name="object 34"/>
            <p:cNvSpPr txBox="1"/>
            <p:nvPr/>
          </p:nvSpPr>
          <p:spPr>
            <a:xfrm>
              <a:off x="5868111" y="2923887"/>
              <a:ext cx="1490675" cy="178001"/>
            </a:xfrm>
            <a:prstGeom prst="rect">
              <a:avLst/>
            </a:prstGeom>
            <a:solidFill>
              <a:srgbClr val="EDEDEE"/>
            </a:solidFill>
          </p:spPr>
          <p:txBody>
            <a:bodyPr vert="horz" wrap="square" lIns="0" tIns="20591" rIns="0" bIns="0" rtlCol="0">
              <a:spAutoFit/>
            </a:bodyPr>
            <a:lstStyle/>
            <a:p>
              <a:pPr marL="89535" indent="-53721">
                <a:spcBef>
                  <a:spcPts val="161"/>
                </a:spcBef>
                <a:buFont typeface="Times New Roman"/>
                <a:buChar char="•"/>
                <a:tabLst>
                  <a:tab pos="89535" algn="l"/>
                </a:tabLst>
              </a:pPr>
              <a:r>
                <a:rPr sz="700" spc="11" dirty="0">
                  <a:latin typeface="Arial"/>
                  <a:cs typeface="Arial"/>
                </a:rPr>
                <a:t>tanto </a:t>
              </a:r>
              <a:r>
                <a:rPr sz="700" spc="-4" dirty="0">
                  <a:latin typeface="Arial"/>
                  <a:cs typeface="Arial"/>
                </a:rPr>
                <a:t>en un </a:t>
              </a:r>
              <a:r>
                <a:rPr sz="700" dirty="0">
                  <a:latin typeface="Arial"/>
                  <a:cs typeface="Arial"/>
                </a:rPr>
                <a:t>arte </a:t>
              </a:r>
              <a:r>
                <a:rPr sz="700" spc="7" dirty="0">
                  <a:latin typeface="Arial"/>
                  <a:cs typeface="Arial"/>
                </a:rPr>
                <a:t>como </a:t>
              </a:r>
              <a:r>
                <a:rPr sz="700" spc="-4" dirty="0">
                  <a:latin typeface="Arial"/>
                  <a:cs typeface="Arial"/>
                </a:rPr>
                <a:t>en </a:t>
              </a:r>
              <a:r>
                <a:rPr sz="700" spc="-7" dirty="0">
                  <a:latin typeface="Arial"/>
                  <a:cs typeface="Arial"/>
                </a:rPr>
                <a:t>una</a:t>
              </a:r>
              <a:r>
                <a:rPr sz="700" spc="-28" dirty="0">
                  <a:latin typeface="Arial"/>
                  <a:cs typeface="Arial"/>
                </a:rPr>
                <a:t> </a:t>
              </a:r>
              <a:r>
                <a:rPr sz="700" spc="-4" dirty="0">
                  <a:latin typeface="Arial"/>
                  <a:cs typeface="Arial"/>
                </a:rPr>
                <a:t>ciencia</a:t>
              </a:r>
              <a:endParaRPr sz="700">
                <a:latin typeface="Arial"/>
                <a:cs typeface="Arial"/>
              </a:endParaRPr>
            </a:p>
            <a:p>
              <a:pPr marL="89535" indent="-53721">
                <a:buFont typeface="Times New Roman"/>
                <a:buChar char="•"/>
                <a:tabLst>
                  <a:tab pos="89535" algn="l"/>
                </a:tabLst>
              </a:pPr>
              <a:r>
                <a:rPr sz="700" spc="-4" dirty="0">
                  <a:latin typeface="Arial"/>
                  <a:cs typeface="Arial"/>
                </a:rPr>
                <a:t>en </a:t>
              </a:r>
              <a:r>
                <a:rPr sz="700" spc="-7" dirty="0">
                  <a:latin typeface="Arial"/>
                  <a:cs typeface="Arial"/>
                </a:rPr>
                <a:t>una</a:t>
              </a:r>
              <a:r>
                <a:rPr sz="700" spc="-56" dirty="0">
                  <a:latin typeface="Arial"/>
                  <a:cs typeface="Arial"/>
                </a:rPr>
                <a:t> </a:t>
              </a:r>
              <a:r>
                <a:rPr sz="700" spc="4" dirty="0">
                  <a:latin typeface="Arial"/>
                  <a:cs typeface="Arial"/>
                </a:rPr>
                <a:t>profesión</a:t>
              </a:r>
              <a:endParaRPr sz="700">
                <a:latin typeface="Arial"/>
                <a:cs typeface="Arial"/>
              </a:endParaRPr>
            </a:p>
          </p:txBody>
        </p:sp>
        <p:sp>
          <p:nvSpPr>
            <p:cNvPr id="35" name="object 35"/>
            <p:cNvSpPr txBox="1"/>
            <p:nvPr/>
          </p:nvSpPr>
          <p:spPr>
            <a:xfrm>
              <a:off x="4869045" y="3296530"/>
              <a:ext cx="834420" cy="118633"/>
            </a:xfrm>
            <a:prstGeom prst="rect">
              <a:avLst/>
            </a:prstGeom>
            <a:solidFill>
              <a:srgbClr val="EDEDEE"/>
            </a:solidFill>
          </p:spPr>
          <p:txBody>
            <a:bodyPr vert="horz" wrap="square" lIns="0" tIns="49242" rIns="0" bIns="0" rtlCol="0">
              <a:spAutoFit/>
            </a:bodyPr>
            <a:lstStyle/>
            <a:p>
              <a:pPr marL="71180">
                <a:spcBef>
                  <a:spcPts val="388"/>
                </a:spcBef>
              </a:pPr>
              <a:r>
                <a:rPr sz="700" spc="-42" dirty="0">
                  <a:latin typeface="Arial"/>
                  <a:cs typeface="Arial"/>
                </a:rPr>
                <a:t>Es</a:t>
              </a:r>
              <a:endParaRPr sz="700">
                <a:latin typeface="Arial"/>
                <a:cs typeface="Arial"/>
              </a:endParaRPr>
            </a:p>
          </p:txBody>
        </p:sp>
        <p:sp>
          <p:nvSpPr>
            <p:cNvPr id="36" name="object 36"/>
            <p:cNvSpPr txBox="1"/>
            <p:nvPr/>
          </p:nvSpPr>
          <p:spPr>
            <a:xfrm>
              <a:off x="5697420" y="3309630"/>
              <a:ext cx="150410" cy="81167"/>
            </a:xfrm>
            <a:prstGeom prst="rect">
              <a:avLst/>
            </a:prstGeom>
          </p:spPr>
          <p:txBody>
            <a:bodyPr vert="horz" wrap="square" lIns="0" tIns="0" rIns="0" bIns="0" rtlCol="0">
              <a:spAutoFit/>
            </a:bodyPr>
            <a:lstStyle/>
            <a:p>
              <a:pPr marL="8954"/>
              <a:r>
                <a:rPr sz="700" u="sng" spc="395" dirty="0">
                  <a:latin typeface="Times New Roman"/>
                  <a:cs typeface="Times New Roman"/>
                </a:rPr>
                <a:t> </a:t>
              </a:r>
              <a:r>
                <a:rPr sz="700" u="sng" spc="-18" dirty="0">
                  <a:latin typeface="Times New Roman"/>
                  <a:cs typeface="Times New Roman"/>
                </a:rPr>
                <a:t> </a:t>
              </a:r>
              <a:endParaRPr sz="700">
                <a:latin typeface="Times New Roman"/>
                <a:cs typeface="Times New Roman"/>
              </a:endParaRPr>
            </a:p>
          </p:txBody>
        </p:sp>
        <p:sp>
          <p:nvSpPr>
            <p:cNvPr id="37" name="object 37"/>
            <p:cNvSpPr txBox="1"/>
            <p:nvPr/>
          </p:nvSpPr>
          <p:spPr>
            <a:xfrm>
              <a:off x="5868111" y="3201359"/>
              <a:ext cx="1490675" cy="345784"/>
            </a:xfrm>
            <a:prstGeom prst="rect">
              <a:avLst/>
            </a:prstGeom>
            <a:solidFill>
              <a:srgbClr val="EDEDEE"/>
            </a:solidFill>
          </p:spPr>
          <p:txBody>
            <a:bodyPr vert="horz" wrap="square" lIns="0" tIns="27754" rIns="0" bIns="0" rtlCol="0">
              <a:spAutoFit/>
            </a:bodyPr>
            <a:lstStyle/>
            <a:p>
              <a:pPr marL="89535" indent="-53721">
                <a:spcBef>
                  <a:spcPts val="218"/>
                </a:spcBef>
                <a:buFont typeface="Times New Roman"/>
                <a:buChar char="•"/>
                <a:tabLst>
                  <a:tab pos="89535" algn="l"/>
                </a:tabLst>
              </a:pPr>
              <a:r>
                <a:rPr sz="700" spc="-4" dirty="0">
                  <a:latin typeface="Arial"/>
                  <a:cs typeface="Arial"/>
                </a:rPr>
                <a:t>un </a:t>
              </a:r>
              <a:r>
                <a:rPr sz="700" spc="7" dirty="0">
                  <a:latin typeface="Arial"/>
                  <a:cs typeface="Arial"/>
                </a:rPr>
                <a:t>agrupamiento</a:t>
              </a:r>
              <a:r>
                <a:rPr sz="700" spc="-32" dirty="0">
                  <a:latin typeface="Arial"/>
                  <a:cs typeface="Arial"/>
                </a:rPr>
                <a:t> </a:t>
              </a:r>
              <a:r>
                <a:rPr sz="700" dirty="0">
                  <a:latin typeface="Arial"/>
                  <a:cs typeface="Arial"/>
                </a:rPr>
                <a:t>ocupacional</a:t>
              </a:r>
              <a:endParaRPr sz="700">
                <a:latin typeface="Arial"/>
                <a:cs typeface="Arial"/>
              </a:endParaRPr>
            </a:p>
            <a:p>
              <a:pPr marL="89535" indent="-53721">
                <a:buFont typeface="Times New Roman"/>
                <a:buChar char="•"/>
                <a:tabLst>
                  <a:tab pos="89535" algn="l"/>
                </a:tabLst>
              </a:pPr>
              <a:r>
                <a:rPr sz="700" spc="-4" dirty="0">
                  <a:latin typeface="Arial"/>
                  <a:cs typeface="Arial"/>
                </a:rPr>
                <a:t>un </a:t>
              </a:r>
              <a:r>
                <a:rPr sz="700" spc="11" dirty="0">
                  <a:latin typeface="Arial"/>
                  <a:cs typeface="Arial"/>
                </a:rPr>
                <a:t>individuo </a:t>
              </a:r>
              <a:r>
                <a:rPr sz="700" spc="18" dirty="0">
                  <a:latin typeface="Arial"/>
                  <a:cs typeface="Arial"/>
                </a:rPr>
                <a:t>o</a:t>
              </a:r>
              <a:r>
                <a:rPr sz="700" spc="-63" dirty="0">
                  <a:latin typeface="Arial"/>
                  <a:cs typeface="Arial"/>
                </a:rPr>
                <a:t> </a:t>
              </a:r>
              <a:r>
                <a:rPr sz="700" spc="14" dirty="0">
                  <a:latin typeface="Arial"/>
                  <a:cs typeface="Arial"/>
                </a:rPr>
                <a:t>grupo</a:t>
              </a:r>
              <a:endParaRPr sz="700">
                <a:latin typeface="Arial"/>
                <a:cs typeface="Arial"/>
              </a:endParaRPr>
            </a:p>
            <a:p>
              <a:pPr marL="89535" indent="-53721">
                <a:buFont typeface="Times New Roman"/>
                <a:buChar char="•"/>
                <a:tabLst>
                  <a:tab pos="89535" algn="l"/>
                </a:tabLst>
              </a:pPr>
              <a:r>
                <a:rPr sz="700" spc="-7" dirty="0">
                  <a:latin typeface="Arial"/>
                  <a:cs typeface="Arial"/>
                </a:rPr>
                <a:t>una </a:t>
              </a:r>
              <a:r>
                <a:rPr sz="700" dirty="0">
                  <a:latin typeface="Arial"/>
                  <a:cs typeface="Arial"/>
                </a:rPr>
                <a:t>disciplina</a:t>
              </a:r>
              <a:r>
                <a:rPr sz="700" spc="-35" dirty="0">
                  <a:latin typeface="Arial"/>
                  <a:cs typeface="Arial"/>
                </a:rPr>
                <a:t> </a:t>
              </a:r>
              <a:r>
                <a:rPr sz="700" spc="-4" dirty="0">
                  <a:latin typeface="Arial"/>
                  <a:cs typeface="Arial"/>
                </a:rPr>
                <a:t>académica</a:t>
              </a:r>
              <a:endParaRPr sz="700">
                <a:latin typeface="Arial"/>
                <a:cs typeface="Arial"/>
              </a:endParaRPr>
            </a:p>
            <a:p>
              <a:pPr marL="89535" indent="-53721">
                <a:buFont typeface="Times New Roman"/>
                <a:buChar char="•"/>
                <a:tabLst>
                  <a:tab pos="89535" algn="l"/>
                </a:tabLst>
              </a:pPr>
              <a:r>
                <a:rPr sz="700" spc="-4" dirty="0">
                  <a:latin typeface="Arial"/>
                  <a:cs typeface="Arial"/>
                </a:rPr>
                <a:t>un</a:t>
              </a:r>
              <a:r>
                <a:rPr sz="700" spc="-56" dirty="0">
                  <a:latin typeface="Arial"/>
                  <a:cs typeface="Arial"/>
                </a:rPr>
                <a:t> </a:t>
              </a:r>
              <a:r>
                <a:rPr sz="700" dirty="0">
                  <a:latin typeface="Arial"/>
                  <a:cs typeface="Arial"/>
                </a:rPr>
                <a:t>proceso</a:t>
              </a:r>
              <a:endParaRPr sz="700">
                <a:latin typeface="Arial"/>
                <a:cs typeface="Arial"/>
              </a:endParaRPr>
            </a:p>
          </p:txBody>
        </p:sp>
        <p:sp>
          <p:nvSpPr>
            <p:cNvPr id="38" name="object 38"/>
            <p:cNvSpPr txBox="1"/>
            <p:nvPr/>
          </p:nvSpPr>
          <p:spPr>
            <a:xfrm>
              <a:off x="5868111" y="3686844"/>
              <a:ext cx="1490675" cy="185494"/>
            </a:xfrm>
            <a:prstGeom prst="rect">
              <a:avLst/>
            </a:prstGeom>
            <a:solidFill>
              <a:srgbClr val="EDEDEE"/>
            </a:solidFill>
          </p:spPr>
          <p:txBody>
            <a:bodyPr vert="horz" wrap="square" lIns="0" tIns="30440" rIns="0" bIns="0" rtlCol="0">
              <a:spAutoFit/>
            </a:bodyPr>
            <a:lstStyle/>
            <a:p>
              <a:pPr marL="89535" indent="-53721">
                <a:spcBef>
                  <a:spcPts val="240"/>
                </a:spcBef>
                <a:buFont typeface="Times New Roman"/>
                <a:buChar char="•"/>
                <a:tabLst>
                  <a:tab pos="89535" algn="l"/>
                </a:tabLst>
              </a:pPr>
              <a:r>
                <a:rPr sz="700" spc="4" dirty="0">
                  <a:latin typeface="Arial"/>
                  <a:cs typeface="Arial"/>
                </a:rPr>
                <a:t>el </a:t>
              </a:r>
              <a:r>
                <a:rPr sz="700" dirty="0">
                  <a:latin typeface="Arial"/>
                  <a:cs typeface="Arial"/>
                </a:rPr>
                <a:t>nivel </a:t>
              </a:r>
              <a:r>
                <a:rPr sz="700" spc="14" dirty="0">
                  <a:latin typeface="Arial"/>
                  <a:cs typeface="Arial"/>
                </a:rPr>
                <a:t>de </a:t>
              </a:r>
              <a:r>
                <a:rPr sz="700" spc="-7" dirty="0">
                  <a:latin typeface="Arial"/>
                  <a:cs typeface="Arial"/>
                </a:rPr>
                <a:t>la</a:t>
              </a:r>
              <a:r>
                <a:rPr sz="700" spc="-42" dirty="0">
                  <a:latin typeface="Arial"/>
                  <a:cs typeface="Arial"/>
                </a:rPr>
                <a:t> </a:t>
              </a:r>
              <a:r>
                <a:rPr sz="700" spc="-4" dirty="0">
                  <a:latin typeface="Arial"/>
                  <a:cs typeface="Arial"/>
                </a:rPr>
                <a:t>organización</a:t>
              </a:r>
              <a:endParaRPr sz="700">
                <a:latin typeface="Arial"/>
                <a:cs typeface="Arial"/>
              </a:endParaRPr>
            </a:p>
            <a:p>
              <a:pPr marL="89535" indent="-53721">
                <a:buFont typeface="Times New Roman"/>
                <a:buChar char="•"/>
                <a:tabLst>
                  <a:tab pos="89535" algn="l"/>
                </a:tabLst>
              </a:pPr>
              <a:r>
                <a:rPr sz="700" spc="14" dirty="0">
                  <a:latin typeface="Arial"/>
                  <a:cs typeface="Arial"/>
                </a:rPr>
                <a:t>de </a:t>
              </a:r>
              <a:r>
                <a:rPr sz="700" spc="-7" dirty="0">
                  <a:latin typeface="Arial"/>
                  <a:cs typeface="Arial"/>
                </a:rPr>
                <a:t>la </a:t>
              </a:r>
              <a:r>
                <a:rPr sz="700" spc="4" dirty="0">
                  <a:latin typeface="Arial"/>
                  <a:cs typeface="Arial"/>
                </a:rPr>
                <a:t>función </a:t>
              </a:r>
              <a:r>
                <a:rPr sz="700" spc="-4" dirty="0">
                  <a:latin typeface="Arial"/>
                  <a:cs typeface="Arial"/>
                </a:rPr>
                <a:t>organizacional</a:t>
              </a:r>
              <a:r>
                <a:rPr sz="700" spc="-28" dirty="0">
                  <a:latin typeface="Arial"/>
                  <a:cs typeface="Arial"/>
                </a:rPr>
                <a:t> </a:t>
              </a:r>
              <a:r>
                <a:rPr sz="700" dirty="0">
                  <a:latin typeface="Arial"/>
                  <a:cs typeface="Arial"/>
                </a:rPr>
                <a:t>ejecutada</a:t>
              </a:r>
              <a:endParaRPr sz="700">
                <a:latin typeface="Arial"/>
                <a:cs typeface="Arial"/>
              </a:endParaRPr>
            </a:p>
          </p:txBody>
        </p:sp>
        <p:sp>
          <p:nvSpPr>
            <p:cNvPr id="39" name="object 39"/>
            <p:cNvSpPr txBox="1"/>
            <p:nvPr/>
          </p:nvSpPr>
          <p:spPr>
            <a:xfrm>
              <a:off x="5868111" y="3991059"/>
              <a:ext cx="1490675" cy="423545"/>
            </a:xfrm>
            <a:prstGeom prst="rect">
              <a:avLst/>
            </a:prstGeom>
            <a:solidFill>
              <a:srgbClr val="EDEDEE"/>
            </a:solidFill>
          </p:spPr>
          <p:txBody>
            <a:bodyPr vert="horz" wrap="square" lIns="0" tIns="23278" rIns="0" bIns="0" rtlCol="0">
              <a:spAutoFit/>
            </a:bodyPr>
            <a:lstStyle/>
            <a:p>
              <a:pPr marL="89535" indent="-53721">
                <a:spcBef>
                  <a:spcPts val="183"/>
                </a:spcBef>
                <a:buFont typeface="Times New Roman"/>
                <a:buChar char="•"/>
                <a:tabLst>
                  <a:tab pos="89535" algn="l"/>
                </a:tabLst>
              </a:pPr>
              <a:r>
                <a:rPr sz="700" dirty="0">
                  <a:latin typeface="Arial"/>
                  <a:cs typeface="Arial"/>
                </a:rPr>
                <a:t>planeación</a:t>
              </a:r>
              <a:endParaRPr sz="700">
                <a:latin typeface="Arial"/>
                <a:cs typeface="Arial"/>
              </a:endParaRPr>
            </a:p>
            <a:p>
              <a:pPr marL="89535" indent="-53721">
                <a:buFont typeface="Times New Roman"/>
                <a:buChar char="•"/>
                <a:tabLst>
                  <a:tab pos="89535" algn="l"/>
                </a:tabLst>
              </a:pPr>
              <a:r>
                <a:rPr sz="700" spc="-4" dirty="0">
                  <a:latin typeface="Arial"/>
                  <a:cs typeface="Arial"/>
                </a:rPr>
                <a:t>organización</a:t>
              </a:r>
              <a:endParaRPr sz="700">
                <a:latin typeface="Arial"/>
                <a:cs typeface="Arial"/>
              </a:endParaRPr>
            </a:p>
            <a:p>
              <a:pPr marL="89535" indent="-53721">
                <a:buFont typeface="Times New Roman"/>
                <a:buChar char="•"/>
                <a:tabLst>
                  <a:tab pos="89535" algn="l"/>
                </a:tabLst>
              </a:pPr>
              <a:r>
                <a:rPr sz="700" spc="7" dirty="0">
                  <a:latin typeface="Arial"/>
                  <a:cs typeface="Arial"/>
                </a:rPr>
                <a:t>dotación </a:t>
              </a:r>
              <a:r>
                <a:rPr sz="700" spc="14" dirty="0">
                  <a:latin typeface="Arial"/>
                  <a:cs typeface="Arial"/>
                </a:rPr>
                <a:t>de</a:t>
              </a:r>
              <a:r>
                <a:rPr sz="700" spc="-32" dirty="0">
                  <a:latin typeface="Arial"/>
                  <a:cs typeface="Arial"/>
                </a:rPr>
                <a:t> </a:t>
              </a:r>
              <a:r>
                <a:rPr sz="700" spc="-4" dirty="0">
                  <a:latin typeface="Arial"/>
                  <a:cs typeface="Arial"/>
                </a:rPr>
                <a:t>personal</a:t>
              </a:r>
              <a:endParaRPr sz="700">
                <a:latin typeface="Arial"/>
                <a:cs typeface="Arial"/>
              </a:endParaRPr>
            </a:p>
            <a:p>
              <a:pPr marL="89535" indent="-53721">
                <a:buFont typeface="Times New Roman"/>
                <a:buChar char="•"/>
                <a:tabLst>
                  <a:tab pos="89535" algn="l"/>
                </a:tabLst>
              </a:pPr>
              <a:r>
                <a:rPr sz="700" spc="4" dirty="0">
                  <a:latin typeface="Arial"/>
                  <a:cs typeface="Arial"/>
                </a:rPr>
                <a:t>dirección</a:t>
              </a:r>
              <a:endParaRPr sz="700">
                <a:latin typeface="Arial"/>
                <a:cs typeface="Arial"/>
              </a:endParaRPr>
            </a:p>
            <a:p>
              <a:pPr marL="89535" indent="-53721">
                <a:buFont typeface="Times New Roman"/>
                <a:buChar char="•"/>
                <a:tabLst>
                  <a:tab pos="89535" algn="l"/>
                </a:tabLst>
              </a:pPr>
              <a:r>
                <a:rPr sz="700" spc="7" dirty="0">
                  <a:latin typeface="Arial"/>
                  <a:cs typeface="Arial"/>
                </a:rPr>
                <a:t>control</a:t>
              </a:r>
              <a:endParaRPr sz="700">
                <a:latin typeface="Arial"/>
                <a:cs typeface="Arial"/>
              </a:endParaRPr>
            </a:p>
          </p:txBody>
        </p:sp>
        <p:sp>
          <p:nvSpPr>
            <p:cNvPr id="40" name="object 40"/>
            <p:cNvSpPr txBox="1"/>
            <p:nvPr/>
          </p:nvSpPr>
          <p:spPr>
            <a:xfrm>
              <a:off x="5868111" y="4521471"/>
              <a:ext cx="1490675" cy="335567"/>
            </a:xfrm>
            <a:prstGeom prst="rect">
              <a:avLst/>
            </a:prstGeom>
            <a:solidFill>
              <a:srgbClr val="EDEDEE"/>
            </a:solidFill>
          </p:spPr>
          <p:txBody>
            <a:bodyPr vert="horz" wrap="square" lIns="0" tIns="14325" rIns="0" bIns="0" rtlCol="0">
              <a:spAutoFit/>
            </a:bodyPr>
            <a:lstStyle/>
            <a:p>
              <a:pPr marL="89535" indent="-53721">
                <a:spcBef>
                  <a:spcPts val="113"/>
                </a:spcBef>
                <a:buFont typeface="Times New Roman"/>
                <a:buChar char="•"/>
                <a:tabLst>
                  <a:tab pos="89535" algn="l"/>
                </a:tabLst>
              </a:pPr>
              <a:r>
                <a:rPr sz="700" dirty="0">
                  <a:latin typeface="Arial"/>
                  <a:cs typeface="Arial"/>
                </a:rPr>
                <a:t>interactividades</a:t>
              </a:r>
              <a:endParaRPr sz="700">
                <a:latin typeface="Arial"/>
                <a:cs typeface="Arial"/>
              </a:endParaRPr>
            </a:p>
            <a:p>
              <a:pPr marL="89535" indent="-53721">
                <a:buFont typeface="Times New Roman"/>
                <a:buChar char="•"/>
                <a:tabLst>
                  <a:tab pos="89535" algn="l"/>
                </a:tabLst>
              </a:pPr>
              <a:r>
                <a:rPr sz="700" dirty="0">
                  <a:latin typeface="Arial"/>
                  <a:cs typeface="Arial"/>
                </a:rPr>
                <a:t>actividades</a:t>
              </a:r>
              <a:r>
                <a:rPr sz="700" spc="-35" dirty="0">
                  <a:latin typeface="Arial"/>
                  <a:cs typeface="Arial"/>
                </a:rPr>
                <a:t> </a:t>
              </a:r>
              <a:r>
                <a:rPr sz="700" spc="-4" dirty="0">
                  <a:latin typeface="Arial"/>
                  <a:cs typeface="Arial"/>
                </a:rPr>
                <a:t>administrativas</a:t>
              </a:r>
              <a:endParaRPr sz="700">
                <a:latin typeface="Arial"/>
                <a:cs typeface="Arial"/>
              </a:endParaRPr>
            </a:p>
            <a:p>
              <a:pPr marL="89535" indent="-53721">
                <a:buFont typeface="Times New Roman"/>
                <a:buChar char="•"/>
                <a:tabLst>
                  <a:tab pos="89535" algn="l"/>
                </a:tabLst>
              </a:pPr>
              <a:r>
                <a:rPr sz="700" dirty="0">
                  <a:latin typeface="Arial"/>
                  <a:cs typeface="Arial"/>
                </a:rPr>
                <a:t>actividades</a:t>
              </a:r>
              <a:r>
                <a:rPr sz="700" spc="-49" dirty="0">
                  <a:latin typeface="Arial"/>
                  <a:cs typeface="Arial"/>
                </a:rPr>
                <a:t> </a:t>
              </a:r>
              <a:r>
                <a:rPr sz="700" spc="-7" dirty="0">
                  <a:latin typeface="Arial"/>
                  <a:cs typeface="Arial"/>
                </a:rPr>
                <a:t>técnicas</a:t>
              </a:r>
              <a:endParaRPr sz="700">
                <a:latin typeface="Arial"/>
                <a:cs typeface="Arial"/>
              </a:endParaRPr>
            </a:p>
            <a:p>
              <a:pPr marL="89535" indent="-53721">
                <a:buFont typeface="Times New Roman"/>
                <a:buChar char="•"/>
                <a:tabLst>
                  <a:tab pos="89535" algn="l"/>
                </a:tabLst>
              </a:pPr>
              <a:r>
                <a:rPr sz="700" dirty="0">
                  <a:latin typeface="Arial"/>
                  <a:cs typeface="Arial"/>
                </a:rPr>
                <a:t>actividades</a:t>
              </a:r>
              <a:r>
                <a:rPr sz="700" spc="-35" dirty="0">
                  <a:latin typeface="Arial"/>
                  <a:cs typeface="Arial"/>
                </a:rPr>
                <a:t> </a:t>
              </a:r>
              <a:r>
                <a:rPr sz="700" spc="-7" dirty="0">
                  <a:latin typeface="Arial"/>
                  <a:cs typeface="Arial"/>
                </a:rPr>
                <a:t>personales</a:t>
              </a:r>
              <a:endParaRPr sz="700">
                <a:latin typeface="Arial"/>
                <a:cs typeface="Arial"/>
              </a:endParaRPr>
            </a:p>
          </p:txBody>
        </p:sp>
        <p:sp>
          <p:nvSpPr>
            <p:cNvPr id="41" name="object 41"/>
            <p:cNvSpPr txBox="1"/>
            <p:nvPr/>
          </p:nvSpPr>
          <p:spPr>
            <a:xfrm>
              <a:off x="5868111" y="4956711"/>
              <a:ext cx="1490675" cy="335567"/>
            </a:xfrm>
            <a:prstGeom prst="rect">
              <a:avLst/>
            </a:prstGeom>
            <a:solidFill>
              <a:srgbClr val="EDEDEE"/>
            </a:solidFill>
          </p:spPr>
          <p:txBody>
            <a:bodyPr vert="horz" wrap="square" lIns="0" tIns="14325" rIns="0" bIns="0" rtlCol="0">
              <a:spAutoFit/>
            </a:bodyPr>
            <a:lstStyle/>
            <a:p>
              <a:pPr marL="89535" indent="-53721">
                <a:spcBef>
                  <a:spcPts val="113"/>
                </a:spcBef>
                <a:buFont typeface="Times New Roman"/>
                <a:buChar char="•"/>
                <a:tabLst>
                  <a:tab pos="89535" algn="l"/>
                </a:tabLst>
              </a:pPr>
              <a:r>
                <a:rPr sz="700" dirty="0">
                  <a:latin typeface="Arial"/>
                  <a:cs typeface="Arial"/>
                </a:rPr>
                <a:t>habilidades</a:t>
              </a:r>
              <a:r>
                <a:rPr sz="700" spc="-28" dirty="0">
                  <a:latin typeface="Arial"/>
                  <a:cs typeface="Arial"/>
                </a:rPr>
                <a:t> </a:t>
              </a:r>
              <a:r>
                <a:rPr sz="700" dirty="0">
                  <a:latin typeface="Arial"/>
                  <a:cs typeface="Arial"/>
                </a:rPr>
                <a:t>conceptuales</a:t>
              </a:r>
              <a:endParaRPr sz="700">
                <a:latin typeface="Arial"/>
                <a:cs typeface="Arial"/>
              </a:endParaRPr>
            </a:p>
            <a:p>
              <a:pPr marL="89535" indent="-53721">
                <a:buFont typeface="Times New Roman"/>
                <a:buChar char="•"/>
                <a:tabLst>
                  <a:tab pos="89535" algn="l"/>
                </a:tabLst>
              </a:pPr>
              <a:r>
                <a:rPr sz="700" dirty="0">
                  <a:latin typeface="Arial"/>
                  <a:cs typeface="Arial"/>
                </a:rPr>
                <a:t>habilidades </a:t>
              </a:r>
              <a:r>
                <a:rPr sz="700" spc="14" dirty="0">
                  <a:latin typeface="Arial"/>
                  <a:cs typeface="Arial"/>
                </a:rPr>
                <a:t>de </a:t>
              </a:r>
              <a:r>
                <a:rPr sz="700" spc="-7" dirty="0">
                  <a:latin typeface="Arial"/>
                  <a:cs typeface="Arial"/>
                </a:rPr>
                <a:t>relaciones</a:t>
              </a:r>
              <a:r>
                <a:rPr sz="700" spc="-14" dirty="0">
                  <a:latin typeface="Arial"/>
                  <a:cs typeface="Arial"/>
                </a:rPr>
                <a:t> </a:t>
              </a:r>
              <a:r>
                <a:rPr sz="700" spc="-11" dirty="0">
                  <a:latin typeface="Arial"/>
                  <a:cs typeface="Arial"/>
                </a:rPr>
                <a:t>humanas</a:t>
              </a:r>
              <a:endParaRPr sz="700">
                <a:latin typeface="Arial"/>
                <a:cs typeface="Arial"/>
              </a:endParaRPr>
            </a:p>
            <a:p>
              <a:pPr marL="89535" indent="-53721">
                <a:buFont typeface="Times New Roman"/>
                <a:buChar char="•"/>
                <a:tabLst>
                  <a:tab pos="89535" algn="l"/>
                </a:tabLst>
              </a:pPr>
              <a:r>
                <a:rPr sz="700" dirty="0">
                  <a:latin typeface="Arial"/>
                  <a:cs typeface="Arial"/>
                </a:rPr>
                <a:t>habilidades</a:t>
              </a:r>
              <a:r>
                <a:rPr sz="700" spc="-7" dirty="0">
                  <a:latin typeface="Arial"/>
                  <a:cs typeface="Arial"/>
                </a:rPr>
                <a:t> </a:t>
              </a:r>
              <a:r>
                <a:rPr sz="700" spc="-4" dirty="0">
                  <a:latin typeface="Arial"/>
                  <a:cs typeface="Arial"/>
                </a:rPr>
                <a:t>administrativas</a:t>
              </a:r>
              <a:endParaRPr sz="700">
                <a:latin typeface="Arial"/>
                <a:cs typeface="Arial"/>
              </a:endParaRPr>
            </a:p>
            <a:p>
              <a:pPr marL="89535" indent="-53721">
                <a:buFont typeface="Times New Roman"/>
                <a:buChar char="•"/>
                <a:tabLst>
                  <a:tab pos="89535" algn="l"/>
                </a:tabLst>
              </a:pPr>
              <a:r>
                <a:rPr sz="700" dirty="0">
                  <a:latin typeface="Arial"/>
                  <a:cs typeface="Arial"/>
                </a:rPr>
                <a:t>habilidades</a:t>
              </a:r>
              <a:r>
                <a:rPr sz="700" spc="-18" dirty="0">
                  <a:latin typeface="Arial"/>
                  <a:cs typeface="Arial"/>
                </a:rPr>
                <a:t> </a:t>
              </a:r>
              <a:r>
                <a:rPr sz="700" spc="-7" dirty="0">
                  <a:latin typeface="Arial"/>
                  <a:cs typeface="Arial"/>
                </a:rPr>
                <a:t>técnicas</a:t>
              </a:r>
              <a:endParaRPr sz="700">
                <a:latin typeface="Arial"/>
                <a:cs typeface="Arial"/>
              </a:endParaRPr>
            </a:p>
          </p:txBody>
        </p:sp>
        <p:sp>
          <p:nvSpPr>
            <p:cNvPr id="42" name="object 42"/>
            <p:cNvSpPr txBox="1"/>
            <p:nvPr/>
          </p:nvSpPr>
          <p:spPr>
            <a:xfrm>
              <a:off x="4749370" y="3766328"/>
              <a:ext cx="85949" cy="81167"/>
            </a:xfrm>
            <a:prstGeom prst="rect">
              <a:avLst/>
            </a:prstGeom>
          </p:spPr>
          <p:txBody>
            <a:bodyPr vert="horz" wrap="square" lIns="0" tIns="0" rIns="0" bIns="0" rtlCol="0">
              <a:spAutoFit/>
            </a:bodyPr>
            <a:lstStyle/>
            <a:p>
              <a:pPr marL="8954"/>
              <a:r>
                <a:rPr sz="700" u="sng" dirty="0">
                  <a:latin typeface="Arial"/>
                  <a:cs typeface="Arial"/>
                </a:rPr>
                <a:t> </a:t>
              </a:r>
              <a:r>
                <a:rPr sz="700" u="sng" spc="-56" dirty="0">
                  <a:latin typeface="Arial"/>
                  <a:cs typeface="Arial"/>
                </a:rPr>
                <a:t> </a:t>
              </a:r>
              <a:endParaRPr sz="700">
                <a:latin typeface="Arial"/>
                <a:cs typeface="Arial"/>
              </a:endParaRPr>
            </a:p>
          </p:txBody>
        </p:sp>
        <p:sp>
          <p:nvSpPr>
            <p:cNvPr id="43" name="object 43"/>
            <p:cNvSpPr txBox="1"/>
            <p:nvPr/>
          </p:nvSpPr>
          <p:spPr>
            <a:xfrm>
              <a:off x="4869537" y="3716971"/>
              <a:ext cx="837106" cy="118633"/>
            </a:xfrm>
            <a:prstGeom prst="rect">
              <a:avLst/>
            </a:prstGeom>
            <a:solidFill>
              <a:srgbClr val="EDEDEE"/>
            </a:solidFill>
          </p:spPr>
          <p:txBody>
            <a:bodyPr vert="horz" wrap="square" lIns="0" tIns="49242" rIns="0" bIns="0" rtlCol="0">
              <a:spAutoFit/>
            </a:bodyPr>
            <a:lstStyle/>
            <a:p>
              <a:pPr marL="71180">
                <a:spcBef>
                  <a:spcPts val="388"/>
                </a:spcBef>
              </a:pPr>
              <a:r>
                <a:rPr sz="700" spc="7" dirty="0">
                  <a:latin typeface="Arial"/>
                  <a:cs typeface="Arial"/>
                </a:rPr>
                <a:t>Depende</a:t>
              </a:r>
              <a:r>
                <a:rPr sz="700" spc="-53" dirty="0">
                  <a:latin typeface="Arial"/>
                  <a:cs typeface="Arial"/>
                </a:rPr>
                <a:t> </a:t>
              </a:r>
              <a:r>
                <a:rPr sz="700" spc="14" dirty="0">
                  <a:latin typeface="Arial"/>
                  <a:cs typeface="Arial"/>
                </a:rPr>
                <a:t>de</a:t>
              </a:r>
              <a:endParaRPr sz="700">
                <a:latin typeface="Arial"/>
                <a:cs typeface="Arial"/>
              </a:endParaRPr>
            </a:p>
          </p:txBody>
        </p:sp>
        <p:sp>
          <p:nvSpPr>
            <p:cNvPr id="44" name="object 44"/>
            <p:cNvSpPr txBox="1"/>
            <p:nvPr/>
          </p:nvSpPr>
          <p:spPr>
            <a:xfrm>
              <a:off x="4869537" y="4134021"/>
              <a:ext cx="837106" cy="169146"/>
            </a:xfrm>
            <a:prstGeom prst="rect">
              <a:avLst/>
            </a:prstGeom>
            <a:solidFill>
              <a:srgbClr val="EDEDEE"/>
            </a:solidFill>
          </p:spPr>
          <p:txBody>
            <a:bodyPr vert="horz" wrap="square" lIns="0" tIns="8953" rIns="0" bIns="0" rtlCol="0">
              <a:spAutoFit/>
            </a:bodyPr>
            <a:lstStyle/>
            <a:p>
              <a:pPr marL="71180" marR="300838">
                <a:spcBef>
                  <a:spcPts val="71"/>
                </a:spcBef>
              </a:pPr>
              <a:r>
                <a:rPr sz="700" spc="-4" dirty="0">
                  <a:latin typeface="Arial"/>
                  <a:cs typeface="Arial"/>
                </a:rPr>
                <a:t>Desempeña</a:t>
              </a:r>
              <a:r>
                <a:rPr sz="700" spc="-42" dirty="0">
                  <a:latin typeface="Arial"/>
                  <a:cs typeface="Arial"/>
                </a:rPr>
                <a:t> </a:t>
              </a:r>
              <a:r>
                <a:rPr sz="700" spc="-18" dirty="0">
                  <a:latin typeface="Arial"/>
                  <a:cs typeface="Arial"/>
                </a:rPr>
                <a:t>las  </a:t>
              </a:r>
              <a:r>
                <a:rPr sz="700" spc="-4" dirty="0">
                  <a:latin typeface="Arial"/>
                  <a:cs typeface="Arial"/>
                </a:rPr>
                <a:t>funciones</a:t>
              </a:r>
              <a:r>
                <a:rPr sz="700" spc="-49" dirty="0">
                  <a:latin typeface="Arial"/>
                  <a:cs typeface="Arial"/>
                </a:rPr>
                <a:t> </a:t>
              </a:r>
              <a:r>
                <a:rPr sz="700" spc="14" dirty="0">
                  <a:latin typeface="Arial"/>
                  <a:cs typeface="Arial"/>
                </a:rPr>
                <a:t>de</a:t>
              </a:r>
              <a:endParaRPr sz="700">
                <a:latin typeface="Arial"/>
                <a:cs typeface="Arial"/>
              </a:endParaRPr>
            </a:p>
          </p:txBody>
        </p:sp>
        <p:sp>
          <p:nvSpPr>
            <p:cNvPr id="45" name="object 45"/>
            <p:cNvSpPr txBox="1"/>
            <p:nvPr/>
          </p:nvSpPr>
          <p:spPr>
            <a:xfrm>
              <a:off x="4869537" y="4627215"/>
              <a:ext cx="837106" cy="118633"/>
            </a:xfrm>
            <a:prstGeom prst="rect">
              <a:avLst/>
            </a:prstGeom>
            <a:solidFill>
              <a:srgbClr val="EDEDEE"/>
            </a:solidFill>
          </p:spPr>
          <p:txBody>
            <a:bodyPr vert="horz" wrap="square" lIns="0" tIns="49242" rIns="0" bIns="0" rtlCol="0">
              <a:spAutoFit/>
            </a:bodyPr>
            <a:lstStyle/>
            <a:p>
              <a:pPr marL="71180">
                <a:spcBef>
                  <a:spcPts val="388"/>
                </a:spcBef>
              </a:pPr>
              <a:r>
                <a:rPr sz="700" spc="-32" dirty="0">
                  <a:latin typeface="Arial"/>
                  <a:cs typeface="Arial"/>
                </a:rPr>
                <a:t>Se </a:t>
              </a:r>
              <a:r>
                <a:rPr sz="700" spc="4" dirty="0">
                  <a:latin typeface="Arial"/>
                  <a:cs typeface="Arial"/>
                </a:rPr>
                <a:t>dedica</a:t>
              </a:r>
              <a:r>
                <a:rPr sz="700" spc="-18" dirty="0">
                  <a:latin typeface="Arial"/>
                  <a:cs typeface="Arial"/>
                </a:rPr>
                <a:t> </a:t>
              </a:r>
              <a:r>
                <a:rPr sz="700" spc="-21" dirty="0">
                  <a:latin typeface="Arial"/>
                  <a:cs typeface="Arial"/>
                </a:rPr>
                <a:t>a</a:t>
              </a:r>
              <a:endParaRPr sz="700" dirty="0">
                <a:latin typeface="Arial"/>
                <a:cs typeface="Arial"/>
              </a:endParaRPr>
            </a:p>
          </p:txBody>
        </p:sp>
        <p:sp>
          <p:nvSpPr>
            <p:cNvPr id="46" name="object 46"/>
            <p:cNvSpPr txBox="1"/>
            <p:nvPr/>
          </p:nvSpPr>
          <p:spPr>
            <a:xfrm>
              <a:off x="4749371" y="5106318"/>
              <a:ext cx="956628" cy="81167"/>
            </a:xfrm>
            <a:prstGeom prst="rect">
              <a:avLst/>
            </a:prstGeom>
          </p:spPr>
          <p:txBody>
            <a:bodyPr vert="horz" wrap="square" lIns="0" tIns="0" rIns="0" bIns="0" rtlCol="0">
              <a:spAutoFit/>
            </a:bodyPr>
            <a:lstStyle/>
            <a:p>
              <a:pPr marL="8954">
                <a:tabLst>
                  <a:tab pos="191157" algn="l"/>
                </a:tabLst>
              </a:pPr>
              <a:r>
                <a:rPr sz="700" u="sng" dirty="0">
                  <a:latin typeface="Arial"/>
                  <a:cs typeface="Arial"/>
                </a:rPr>
                <a:t>   </a:t>
              </a:r>
              <a:r>
                <a:rPr sz="700" u="sng" spc="-7" dirty="0">
                  <a:latin typeface="Arial"/>
                  <a:cs typeface="Arial"/>
                </a:rPr>
                <a:t> </a:t>
              </a:r>
              <a:r>
                <a:rPr sz="700" dirty="0">
                  <a:latin typeface="Arial"/>
                  <a:cs typeface="Arial"/>
                </a:rPr>
                <a:t>	</a:t>
              </a:r>
              <a:r>
                <a:rPr sz="700" spc="-4" dirty="0">
                  <a:latin typeface="Arial"/>
                  <a:cs typeface="Arial"/>
                </a:rPr>
                <a:t>Utiliza</a:t>
              </a:r>
              <a:endParaRPr sz="700">
                <a:latin typeface="Arial"/>
                <a:cs typeface="Arial"/>
              </a:endParaRPr>
            </a:p>
          </p:txBody>
        </p:sp>
        <p:sp>
          <p:nvSpPr>
            <p:cNvPr id="47" name="object 47"/>
            <p:cNvSpPr/>
            <p:nvPr/>
          </p:nvSpPr>
          <p:spPr>
            <a:xfrm>
              <a:off x="4042360" y="2798929"/>
              <a:ext cx="29993" cy="71624"/>
            </a:xfrm>
            <a:custGeom>
              <a:avLst/>
              <a:gdLst/>
              <a:ahLst/>
              <a:cxnLst/>
              <a:rect l="l" t="t" r="r" b="b"/>
              <a:pathLst>
                <a:path w="42544"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48" name="object 48"/>
            <p:cNvSpPr/>
            <p:nvPr/>
          </p:nvSpPr>
          <p:spPr>
            <a:xfrm>
              <a:off x="4813237" y="2263977"/>
              <a:ext cx="29993" cy="71624"/>
            </a:xfrm>
            <a:custGeom>
              <a:avLst/>
              <a:gdLst/>
              <a:ahLst/>
              <a:cxnLst/>
              <a:rect l="l" t="t" r="r" b="b"/>
              <a:pathLst>
                <a:path w="42544"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49" name="object 49"/>
            <p:cNvSpPr/>
            <p:nvPr/>
          </p:nvSpPr>
          <p:spPr>
            <a:xfrm>
              <a:off x="4813243" y="3784155"/>
              <a:ext cx="29993" cy="71624"/>
            </a:xfrm>
            <a:custGeom>
              <a:avLst/>
              <a:gdLst/>
              <a:ahLst/>
              <a:cxnLst/>
              <a:rect l="l" t="t" r="r" b="b"/>
              <a:pathLst>
                <a:path w="42544"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50" name="object 50"/>
            <p:cNvSpPr/>
            <p:nvPr/>
          </p:nvSpPr>
          <p:spPr>
            <a:xfrm>
              <a:off x="4042366" y="4415122"/>
              <a:ext cx="29993" cy="71624"/>
            </a:xfrm>
            <a:custGeom>
              <a:avLst/>
              <a:gdLst/>
              <a:ahLst/>
              <a:cxnLst/>
              <a:rect l="l" t="t" r="r" b="b"/>
              <a:pathLst>
                <a:path w="42544"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51" name="object 51"/>
            <p:cNvSpPr/>
            <p:nvPr/>
          </p:nvSpPr>
          <p:spPr>
            <a:xfrm>
              <a:off x="4813240" y="3374966"/>
              <a:ext cx="29993" cy="71624"/>
            </a:xfrm>
            <a:custGeom>
              <a:avLst/>
              <a:gdLst/>
              <a:ahLst/>
              <a:cxnLst/>
              <a:rect l="l" t="t" r="r" b="b"/>
              <a:pathLst>
                <a:path w="42544" h="101600">
                  <a:moveTo>
                    <a:pt x="27866" y="101600"/>
                  </a:moveTo>
                  <a:lnTo>
                    <a:pt x="2" y="101600"/>
                  </a:lnTo>
                  <a:lnTo>
                    <a:pt x="14295"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52" name="object 52"/>
            <p:cNvSpPr/>
            <p:nvPr/>
          </p:nvSpPr>
          <p:spPr>
            <a:xfrm>
              <a:off x="4813247" y="5136240"/>
              <a:ext cx="29993" cy="71624"/>
            </a:xfrm>
            <a:custGeom>
              <a:avLst/>
              <a:gdLst/>
              <a:ahLst/>
              <a:cxnLst/>
              <a:rect l="l" t="t" r="r" b="b"/>
              <a:pathLst>
                <a:path w="42544" h="101600">
                  <a:moveTo>
                    <a:pt x="27866" y="101600"/>
                  </a:moveTo>
                  <a:lnTo>
                    <a:pt x="2" y="101600"/>
                  </a:lnTo>
                  <a:lnTo>
                    <a:pt x="14295"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53" name="object 53"/>
            <p:cNvSpPr/>
            <p:nvPr/>
          </p:nvSpPr>
          <p:spPr>
            <a:xfrm>
              <a:off x="4813239" y="3001477"/>
              <a:ext cx="29993" cy="71624"/>
            </a:xfrm>
            <a:custGeom>
              <a:avLst/>
              <a:gdLst/>
              <a:ahLst/>
              <a:cxnLst/>
              <a:rect l="l" t="t" r="r" b="b"/>
              <a:pathLst>
                <a:path w="42544"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54" name="object 54"/>
            <p:cNvSpPr/>
            <p:nvPr/>
          </p:nvSpPr>
          <p:spPr>
            <a:xfrm>
              <a:off x="4813246" y="4699305"/>
              <a:ext cx="29993" cy="71624"/>
            </a:xfrm>
            <a:custGeom>
              <a:avLst/>
              <a:gdLst/>
              <a:ahLst/>
              <a:cxnLst/>
              <a:rect l="l" t="t" r="r" b="b"/>
              <a:pathLst>
                <a:path w="42544"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55" name="object 55"/>
            <p:cNvSpPr/>
            <p:nvPr/>
          </p:nvSpPr>
          <p:spPr>
            <a:xfrm>
              <a:off x="5809059" y="2665847"/>
              <a:ext cx="29993" cy="71624"/>
            </a:xfrm>
            <a:custGeom>
              <a:avLst/>
              <a:gdLst/>
              <a:ahLst/>
              <a:cxnLst/>
              <a:rect l="l" t="t" r="r" b="b"/>
              <a:pathLst>
                <a:path w="42545"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56" name="object 56"/>
            <p:cNvSpPr/>
            <p:nvPr/>
          </p:nvSpPr>
          <p:spPr>
            <a:xfrm>
              <a:off x="5809064" y="4179680"/>
              <a:ext cx="29993" cy="71624"/>
            </a:xfrm>
            <a:custGeom>
              <a:avLst/>
              <a:gdLst/>
              <a:ahLst/>
              <a:cxnLst/>
              <a:rect l="l" t="t" r="r" b="b"/>
              <a:pathLst>
                <a:path w="42545"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57" name="object 57"/>
            <p:cNvSpPr/>
            <p:nvPr/>
          </p:nvSpPr>
          <p:spPr>
            <a:xfrm>
              <a:off x="5809061" y="3361221"/>
              <a:ext cx="29993" cy="71624"/>
            </a:xfrm>
            <a:custGeom>
              <a:avLst/>
              <a:gdLst/>
              <a:ahLst/>
              <a:cxnLst/>
              <a:rect l="l" t="t" r="r" b="b"/>
              <a:pathLst>
                <a:path w="42545"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58" name="object 58"/>
            <p:cNvSpPr/>
            <p:nvPr/>
          </p:nvSpPr>
          <p:spPr>
            <a:xfrm>
              <a:off x="5809067" y="5109805"/>
              <a:ext cx="29993" cy="71624"/>
            </a:xfrm>
            <a:custGeom>
              <a:avLst/>
              <a:gdLst/>
              <a:ahLst/>
              <a:cxnLst/>
              <a:rect l="l" t="t" r="r" b="b"/>
              <a:pathLst>
                <a:path w="42545" h="101600">
                  <a:moveTo>
                    <a:pt x="27866" y="101600"/>
                  </a:moveTo>
                  <a:lnTo>
                    <a:pt x="2" y="101600"/>
                  </a:lnTo>
                  <a:lnTo>
                    <a:pt x="14295"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59" name="object 59"/>
            <p:cNvSpPr/>
            <p:nvPr/>
          </p:nvSpPr>
          <p:spPr>
            <a:xfrm>
              <a:off x="4813238" y="2666058"/>
              <a:ext cx="29993" cy="71624"/>
            </a:xfrm>
            <a:custGeom>
              <a:avLst/>
              <a:gdLst/>
              <a:ahLst/>
              <a:cxnLst/>
              <a:rect l="l" t="t" r="r" b="b"/>
              <a:pathLst>
                <a:path w="42544"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60" name="object 60"/>
            <p:cNvSpPr/>
            <p:nvPr/>
          </p:nvSpPr>
          <p:spPr>
            <a:xfrm>
              <a:off x="4813244" y="4217958"/>
              <a:ext cx="29993" cy="71624"/>
            </a:xfrm>
            <a:custGeom>
              <a:avLst/>
              <a:gdLst/>
              <a:ahLst/>
              <a:cxnLst/>
              <a:rect l="l" t="t" r="r" b="b"/>
              <a:pathLst>
                <a:path w="42544"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61" name="object 61"/>
            <p:cNvSpPr/>
            <p:nvPr/>
          </p:nvSpPr>
          <p:spPr>
            <a:xfrm>
              <a:off x="5809058" y="2279670"/>
              <a:ext cx="29993" cy="71624"/>
            </a:xfrm>
            <a:custGeom>
              <a:avLst/>
              <a:gdLst/>
              <a:ahLst/>
              <a:cxnLst/>
              <a:rect l="l" t="t" r="r" b="b"/>
              <a:pathLst>
                <a:path w="42545"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62" name="object 62"/>
            <p:cNvSpPr/>
            <p:nvPr/>
          </p:nvSpPr>
          <p:spPr>
            <a:xfrm>
              <a:off x="5809062" y="3787158"/>
              <a:ext cx="29993" cy="71624"/>
            </a:xfrm>
            <a:custGeom>
              <a:avLst/>
              <a:gdLst/>
              <a:ahLst/>
              <a:cxnLst/>
              <a:rect l="l" t="t" r="r" b="b"/>
              <a:pathLst>
                <a:path w="42545"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63" name="object 63"/>
            <p:cNvSpPr/>
            <p:nvPr/>
          </p:nvSpPr>
          <p:spPr>
            <a:xfrm>
              <a:off x="5809062" y="3006764"/>
              <a:ext cx="29993" cy="59090"/>
            </a:xfrm>
            <a:custGeom>
              <a:avLst/>
              <a:gdLst/>
              <a:ahLst/>
              <a:cxnLst/>
              <a:rect l="l" t="t" r="r" b="b"/>
              <a:pathLst>
                <a:path w="42545" h="83819">
                  <a:moveTo>
                    <a:pt x="27863" y="83604"/>
                  </a:moveTo>
                  <a:lnTo>
                    <a:pt x="0" y="83604"/>
                  </a:lnTo>
                  <a:lnTo>
                    <a:pt x="14292" y="32804"/>
                  </a:lnTo>
                  <a:lnTo>
                    <a:pt x="8" y="0"/>
                  </a:lnTo>
                  <a:lnTo>
                    <a:pt x="27859" y="0"/>
                  </a:lnTo>
                  <a:lnTo>
                    <a:pt x="42156" y="32804"/>
                  </a:lnTo>
                  <a:lnTo>
                    <a:pt x="27863" y="83604"/>
                  </a:lnTo>
                  <a:close/>
                </a:path>
              </a:pathLst>
            </a:custGeom>
            <a:solidFill>
              <a:srgbClr val="000000"/>
            </a:solidFill>
          </p:spPr>
          <p:txBody>
            <a:bodyPr wrap="square" lIns="0" tIns="0" rIns="0" bIns="0" rtlCol="0"/>
            <a:lstStyle/>
            <a:p>
              <a:endParaRPr sz="1600"/>
            </a:p>
          </p:txBody>
        </p:sp>
        <p:sp>
          <p:nvSpPr>
            <p:cNvPr id="64" name="object 64"/>
            <p:cNvSpPr/>
            <p:nvPr/>
          </p:nvSpPr>
          <p:spPr>
            <a:xfrm>
              <a:off x="5809066" y="4679215"/>
              <a:ext cx="29993" cy="71624"/>
            </a:xfrm>
            <a:custGeom>
              <a:avLst/>
              <a:gdLst/>
              <a:ahLst/>
              <a:cxnLst/>
              <a:rect l="l" t="t" r="r" b="b"/>
              <a:pathLst>
                <a:path w="42545" h="101600">
                  <a:moveTo>
                    <a:pt x="27866" y="101600"/>
                  </a:moveTo>
                  <a:lnTo>
                    <a:pt x="2" y="101600"/>
                  </a:lnTo>
                  <a:lnTo>
                    <a:pt x="14307" y="50800"/>
                  </a:lnTo>
                  <a:lnTo>
                    <a:pt x="0" y="0"/>
                  </a:lnTo>
                  <a:lnTo>
                    <a:pt x="27863" y="0"/>
                  </a:lnTo>
                  <a:lnTo>
                    <a:pt x="42159" y="50800"/>
                  </a:lnTo>
                  <a:lnTo>
                    <a:pt x="27866" y="101600"/>
                  </a:lnTo>
                  <a:close/>
                </a:path>
              </a:pathLst>
            </a:custGeom>
            <a:solidFill>
              <a:srgbClr val="000000"/>
            </a:solidFill>
          </p:spPr>
          <p:txBody>
            <a:bodyPr wrap="square" lIns="0" tIns="0" rIns="0" bIns="0" rtlCol="0"/>
            <a:lstStyle/>
            <a:p>
              <a:endParaRPr sz="1600"/>
            </a:p>
          </p:txBody>
        </p:sp>
        <p:sp>
          <p:nvSpPr>
            <p:cNvPr id="65" name="object 65"/>
            <p:cNvSpPr/>
            <p:nvPr/>
          </p:nvSpPr>
          <p:spPr>
            <a:xfrm>
              <a:off x="2809299" y="3175227"/>
              <a:ext cx="1040145" cy="541744"/>
            </a:xfrm>
            <a:custGeom>
              <a:avLst/>
              <a:gdLst/>
              <a:ahLst/>
              <a:cxnLst/>
              <a:rect l="l" t="t" r="r" b="b"/>
              <a:pathLst>
                <a:path w="808989" h="537210">
                  <a:moveTo>
                    <a:pt x="808659" y="0"/>
                  </a:moveTo>
                  <a:lnTo>
                    <a:pt x="748265" y="33738"/>
                  </a:lnTo>
                  <a:lnTo>
                    <a:pt x="672738" y="54736"/>
                  </a:lnTo>
                  <a:lnTo>
                    <a:pt x="532221" y="71773"/>
                  </a:lnTo>
                  <a:lnTo>
                    <a:pt x="276860" y="93624"/>
                  </a:lnTo>
                  <a:lnTo>
                    <a:pt x="0" y="93624"/>
                  </a:lnTo>
                  <a:lnTo>
                    <a:pt x="0" y="536765"/>
                  </a:lnTo>
                  <a:lnTo>
                    <a:pt x="808761" y="536765"/>
                  </a:lnTo>
                  <a:lnTo>
                    <a:pt x="808659" y="0"/>
                  </a:lnTo>
                  <a:close/>
                </a:path>
              </a:pathLst>
            </a:custGeom>
            <a:solidFill>
              <a:srgbClr val="FF0000"/>
            </a:solidFill>
          </p:spPr>
          <p:txBody>
            <a:bodyPr wrap="square" lIns="0" tIns="0" rIns="0" bIns="0" rtlCol="0"/>
            <a:lstStyle/>
            <a:p>
              <a:endParaRPr sz="1600"/>
            </a:p>
          </p:txBody>
        </p:sp>
        <p:sp>
          <p:nvSpPr>
            <p:cNvPr id="66" name="object 66"/>
            <p:cNvSpPr txBox="1"/>
            <p:nvPr/>
          </p:nvSpPr>
          <p:spPr>
            <a:xfrm>
              <a:off x="2897289" y="3401963"/>
              <a:ext cx="912311" cy="142232"/>
            </a:xfrm>
            <a:prstGeom prst="rect">
              <a:avLst/>
            </a:prstGeom>
          </p:spPr>
          <p:txBody>
            <a:bodyPr vert="horz" wrap="square" lIns="0" tIns="0" rIns="0" bIns="0" rtlCol="0">
              <a:spAutoFit/>
            </a:bodyPr>
            <a:lstStyle/>
            <a:p>
              <a:pPr marL="8954"/>
              <a:r>
                <a:rPr sz="1400" b="1" spc="-11" dirty="0">
                  <a:solidFill>
                    <a:srgbClr val="FFFFFF"/>
                  </a:solidFill>
                  <a:latin typeface="Gill Sans MT"/>
                  <a:cs typeface="Gill Sans MT"/>
                </a:rPr>
                <a:t>administración</a:t>
              </a:r>
              <a:endParaRPr sz="1400" dirty="0">
                <a:latin typeface="Gill Sans MT"/>
                <a:cs typeface="Gill Sans MT"/>
              </a:endParaRPr>
            </a:p>
          </p:txBody>
        </p:sp>
      </p:grpSp>
      <p:sp>
        <p:nvSpPr>
          <p:cNvPr id="68" name="object 67"/>
          <p:cNvSpPr/>
          <p:nvPr/>
        </p:nvSpPr>
        <p:spPr>
          <a:xfrm>
            <a:off x="8979890" y="1898138"/>
            <a:ext cx="3013545" cy="3058211"/>
          </a:xfrm>
          <a:custGeom>
            <a:avLst/>
            <a:gdLst/>
            <a:ahLst/>
            <a:cxnLst/>
            <a:rect l="l" t="t" r="r" b="b"/>
            <a:pathLst>
              <a:path w="1800225" h="1804034">
                <a:moveTo>
                  <a:pt x="0" y="1803641"/>
                </a:moveTo>
                <a:lnTo>
                  <a:pt x="1799996" y="1803641"/>
                </a:lnTo>
                <a:lnTo>
                  <a:pt x="1799996" y="0"/>
                </a:lnTo>
                <a:lnTo>
                  <a:pt x="0" y="0"/>
                </a:lnTo>
                <a:lnTo>
                  <a:pt x="0" y="1803641"/>
                </a:lnTo>
                <a:close/>
              </a:path>
            </a:pathLst>
          </a:custGeom>
          <a:solidFill>
            <a:srgbClr val="E6E7E8"/>
          </a:solidFill>
        </p:spPr>
        <p:txBody>
          <a:bodyPr wrap="square" lIns="0" tIns="0" rIns="0" bIns="0" rtlCol="0"/>
          <a:lstStyle/>
          <a:p>
            <a:endParaRPr/>
          </a:p>
        </p:txBody>
      </p:sp>
      <p:sp>
        <p:nvSpPr>
          <p:cNvPr id="69" name="object 68"/>
          <p:cNvSpPr txBox="1"/>
          <p:nvPr/>
        </p:nvSpPr>
        <p:spPr>
          <a:xfrm>
            <a:off x="9109046" y="2057637"/>
            <a:ext cx="2778601" cy="2739211"/>
          </a:xfrm>
          <a:prstGeom prst="rect">
            <a:avLst/>
          </a:prstGeom>
        </p:spPr>
        <p:txBody>
          <a:bodyPr vert="horz" wrap="square" lIns="0" tIns="0" rIns="0" bIns="0" rtlCol="0">
            <a:spAutoFit/>
          </a:bodyPr>
          <a:lstStyle/>
          <a:p>
            <a:pPr marL="12700" marR="131445">
              <a:lnSpc>
                <a:spcPct val="100000"/>
              </a:lnSpc>
            </a:pPr>
            <a:r>
              <a:rPr sz="1400" b="1" spc="-30" dirty="0">
                <a:latin typeface="Lucida Sans"/>
                <a:cs typeface="Lucida Sans"/>
              </a:rPr>
              <a:t>Eficacia </a:t>
            </a:r>
            <a:r>
              <a:rPr sz="1400" spc="15" dirty="0">
                <a:latin typeface="Tahoma"/>
                <a:cs typeface="Tahoma"/>
              </a:rPr>
              <a:t>Actividades </a:t>
            </a:r>
            <a:r>
              <a:rPr sz="1400" spc="35" dirty="0">
                <a:latin typeface="Tahoma"/>
                <a:cs typeface="Tahoma"/>
              </a:rPr>
              <a:t>de</a:t>
            </a:r>
            <a:r>
              <a:rPr sz="1400" dirty="0">
                <a:latin typeface="Tahoma"/>
                <a:cs typeface="Tahoma"/>
              </a:rPr>
              <a:t> trabajo  </a:t>
            </a:r>
            <a:r>
              <a:rPr sz="1400" spc="20" dirty="0">
                <a:latin typeface="Tahoma"/>
                <a:cs typeface="Tahoma"/>
              </a:rPr>
              <a:t>que </a:t>
            </a:r>
            <a:r>
              <a:rPr sz="1400" dirty="0">
                <a:latin typeface="Tahoma"/>
                <a:cs typeface="Tahoma"/>
              </a:rPr>
              <a:t>ayudan </a:t>
            </a:r>
            <a:r>
              <a:rPr sz="1400" spc="-5" dirty="0">
                <a:latin typeface="Tahoma"/>
                <a:cs typeface="Tahoma"/>
              </a:rPr>
              <a:t>a </a:t>
            </a:r>
            <a:r>
              <a:rPr sz="1400" dirty="0">
                <a:latin typeface="Tahoma"/>
                <a:cs typeface="Tahoma"/>
              </a:rPr>
              <a:t>la </a:t>
            </a:r>
            <a:r>
              <a:rPr sz="1400" spc="5" dirty="0">
                <a:latin typeface="Tahoma"/>
                <a:cs typeface="Tahoma"/>
              </a:rPr>
              <a:t>organización </a:t>
            </a:r>
            <a:r>
              <a:rPr sz="1400" spc="-5" dirty="0">
                <a:latin typeface="Tahoma"/>
                <a:cs typeface="Tahoma"/>
              </a:rPr>
              <a:t>a  </a:t>
            </a:r>
            <a:r>
              <a:rPr sz="1400" spc="15" dirty="0">
                <a:latin typeface="Tahoma"/>
                <a:cs typeface="Tahoma"/>
              </a:rPr>
              <a:t>obtener </a:t>
            </a:r>
            <a:r>
              <a:rPr sz="1400" spc="-15" dirty="0">
                <a:latin typeface="Tahoma"/>
                <a:cs typeface="Tahoma"/>
              </a:rPr>
              <a:t>sus </a:t>
            </a:r>
            <a:r>
              <a:rPr sz="1400" spc="-5" dirty="0">
                <a:latin typeface="Tahoma"/>
                <a:cs typeface="Tahoma"/>
              </a:rPr>
              <a:t>metas. </a:t>
            </a:r>
            <a:r>
              <a:rPr sz="1400" dirty="0">
                <a:latin typeface="Tahoma"/>
                <a:cs typeface="Tahoma"/>
              </a:rPr>
              <a:t>Es hacer </a:t>
            </a:r>
            <a:r>
              <a:rPr sz="1400" spc="25" dirty="0">
                <a:latin typeface="Tahoma"/>
                <a:cs typeface="Tahoma"/>
              </a:rPr>
              <a:t>lo  </a:t>
            </a:r>
            <a:r>
              <a:rPr sz="1400" spc="15" dirty="0">
                <a:latin typeface="Tahoma"/>
                <a:cs typeface="Tahoma"/>
              </a:rPr>
              <a:t>apropiado.</a:t>
            </a:r>
            <a:endParaRPr sz="1400" dirty="0">
              <a:latin typeface="Tahoma"/>
              <a:cs typeface="Tahoma"/>
            </a:endParaRPr>
          </a:p>
          <a:p>
            <a:pPr marL="12700" marR="5080">
              <a:lnSpc>
                <a:spcPct val="100000"/>
              </a:lnSpc>
              <a:spcBef>
                <a:spcPts val="600"/>
              </a:spcBef>
            </a:pPr>
            <a:r>
              <a:rPr sz="1400" b="1" spc="-25" dirty="0">
                <a:latin typeface="Lucida Sans"/>
                <a:cs typeface="Lucida Sans"/>
              </a:rPr>
              <a:t>Productividad </a:t>
            </a:r>
            <a:r>
              <a:rPr sz="1400" spc="15" dirty="0">
                <a:latin typeface="Tahoma"/>
                <a:cs typeface="Tahoma"/>
              </a:rPr>
              <a:t>Consiste </a:t>
            </a:r>
            <a:r>
              <a:rPr sz="1400" spc="10" dirty="0">
                <a:latin typeface="Tahoma"/>
                <a:cs typeface="Tahoma"/>
              </a:rPr>
              <a:t>en </a:t>
            </a:r>
            <a:r>
              <a:rPr sz="1400" spc="5" dirty="0">
                <a:latin typeface="Tahoma"/>
                <a:cs typeface="Tahoma"/>
              </a:rPr>
              <a:t>lograr  </a:t>
            </a:r>
            <a:r>
              <a:rPr sz="1400" spc="-5" dirty="0">
                <a:latin typeface="Tahoma"/>
                <a:cs typeface="Tahoma"/>
              </a:rPr>
              <a:t>mayores</a:t>
            </a:r>
            <a:r>
              <a:rPr sz="1400" spc="-50" dirty="0">
                <a:latin typeface="Tahoma"/>
                <a:cs typeface="Tahoma"/>
              </a:rPr>
              <a:t> </a:t>
            </a:r>
            <a:r>
              <a:rPr sz="1400" dirty="0">
                <a:latin typeface="Tahoma"/>
                <a:cs typeface="Tahoma"/>
              </a:rPr>
              <a:t>resultados</a:t>
            </a:r>
            <a:r>
              <a:rPr sz="1400" spc="-50" dirty="0">
                <a:latin typeface="Tahoma"/>
                <a:cs typeface="Tahoma"/>
              </a:rPr>
              <a:t> </a:t>
            </a:r>
            <a:r>
              <a:rPr sz="1400" spc="15" dirty="0">
                <a:latin typeface="Tahoma"/>
                <a:cs typeface="Tahoma"/>
              </a:rPr>
              <a:t>con</a:t>
            </a:r>
            <a:r>
              <a:rPr sz="1400" spc="-50" dirty="0">
                <a:latin typeface="Tahoma"/>
                <a:cs typeface="Tahoma"/>
              </a:rPr>
              <a:t> </a:t>
            </a:r>
            <a:r>
              <a:rPr sz="1400" spc="15" dirty="0">
                <a:latin typeface="Tahoma"/>
                <a:cs typeface="Tahoma"/>
              </a:rPr>
              <a:t>el</a:t>
            </a:r>
            <a:r>
              <a:rPr sz="1400" spc="-50" dirty="0">
                <a:latin typeface="Tahoma"/>
                <a:cs typeface="Tahoma"/>
              </a:rPr>
              <a:t> </a:t>
            </a:r>
            <a:r>
              <a:rPr sz="1400" dirty="0">
                <a:latin typeface="Tahoma"/>
                <a:cs typeface="Tahoma"/>
              </a:rPr>
              <a:t>aprove-  </a:t>
            </a:r>
            <a:r>
              <a:rPr sz="1400" spc="10" dirty="0">
                <a:latin typeface="Tahoma"/>
                <a:cs typeface="Tahoma"/>
              </a:rPr>
              <a:t>chamiento</a:t>
            </a:r>
            <a:r>
              <a:rPr sz="1400" spc="-55" dirty="0">
                <a:latin typeface="Tahoma"/>
                <a:cs typeface="Tahoma"/>
              </a:rPr>
              <a:t> </a:t>
            </a:r>
            <a:r>
              <a:rPr sz="1400" spc="20" dirty="0">
                <a:latin typeface="Tahoma"/>
                <a:cs typeface="Tahoma"/>
              </a:rPr>
              <a:t>óptimo</a:t>
            </a:r>
            <a:r>
              <a:rPr sz="1400" spc="-55" dirty="0">
                <a:latin typeface="Tahoma"/>
                <a:cs typeface="Tahoma"/>
              </a:rPr>
              <a:t> </a:t>
            </a:r>
            <a:r>
              <a:rPr sz="1400" spc="35" dirty="0">
                <a:latin typeface="Tahoma"/>
                <a:cs typeface="Tahoma"/>
              </a:rPr>
              <a:t>de</a:t>
            </a:r>
            <a:r>
              <a:rPr sz="1400" spc="-55" dirty="0">
                <a:latin typeface="Tahoma"/>
                <a:cs typeface="Tahoma"/>
              </a:rPr>
              <a:t> </a:t>
            </a:r>
            <a:r>
              <a:rPr sz="1400" spc="10" dirty="0">
                <a:latin typeface="Tahoma"/>
                <a:cs typeface="Tahoma"/>
              </a:rPr>
              <a:t>los</a:t>
            </a:r>
            <a:r>
              <a:rPr sz="1400" spc="-55" dirty="0">
                <a:latin typeface="Tahoma"/>
                <a:cs typeface="Tahoma"/>
              </a:rPr>
              <a:t> </a:t>
            </a:r>
            <a:r>
              <a:rPr sz="1400" spc="-5" dirty="0">
                <a:latin typeface="Tahoma"/>
                <a:cs typeface="Tahoma"/>
              </a:rPr>
              <a:t>recursos  </a:t>
            </a:r>
            <a:r>
              <a:rPr sz="1400" dirty="0">
                <a:latin typeface="Tahoma"/>
                <a:cs typeface="Tahoma"/>
              </a:rPr>
              <a:t>organizacionales.</a:t>
            </a:r>
          </a:p>
          <a:p>
            <a:pPr marL="12700" marR="24130">
              <a:lnSpc>
                <a:spcPct val="100000"/>
              </a:lnSpc>
              <a:spcBef>
                <a:spcPts val="600"/>
              </a:spcBef>
            </a:pPr>
            <a:r>
              <a:rPr sz="1400" b="1" spc="-30" dirty="0">
                <a:latin typeface="Lucida Sans"/>
                <a:cs typeface="Lucida Sans"/>
              </a:rPr>
              <a:t>Sinergia </a:t>
            </a:r>
            <a:r>
              <a:rPr sz="1400" dirty="0">
                <a:latin typeface="Tahoma"/>
                <a:cs typeface="Tahoma"/>
              </a:rPr>
              <a:t>Suma </a:t>
            </a:r>
            <a:r>
              <a:rPr sz="1400" spc="35" dirty="0">
                <a:latin typeface="Tahoma"/>
                <a:cs typeface="Tahoma"/>
              </a:rPr>
              <a:t>de </a:t>
            </a:r>
            <a:r>
              <a:rPr sz="1400" spc="10" dirty="0">
                <a:latin typeface="Tahoma"/>
                <a:cs typeface="Tahoma"/>
              </a:rPr>
              <a:t>los </a:t>
            </a:r>
            <a:r>
              <a:rPr sz="1400" dirty="0">
                <a:latin typeface="Tahoma"/>
                <a:cs typeface="Tahoma"/>
              </a:rPr>
              <a:t>esfuerzos  </a:t>
            </a:r>
            <a:r>
              <a:rPr sz="1400" spc="15" dirty="0">
                <a:latin typeface="Tahoma"/>
                <a:cs typeface="Tahoma"/>
              </a:rPr>
              <a:t>emprendidos </a:t>
            </a:r>
            <a:r>
              <a:rPr sz="1400" spc="20" dirty="0">
                <a:latin typeface="Tahoma"/>
                <a:cs typeface="Tahoma"/>
              </a:rPr>
              <a:t>por </a:t>
            </a:r>
            <a:r>
              <a:rPr sz="1400" spc="-5" dirty="0">
                <a:latin typeface="Tahoma"/>
                <a:cs typeface="Tahoma"/>
              </a:rPr>
              <a:t>un </a:t>
            </a:r>
            <a:r>
              <a:rPr sz="1400" spc="20" dirty="0">
                <a:latin typeface="Tahoma"/>
                <a:cs typeface="Tahoma"/>
              </a:rPr>
              <a:t>grupo </a:t>
            </a:r>
            <a:r>
              <a:rPr sz="1400" spc="35" dirty="0">
                <a:latin typeface="Tahoma"/>
                <a:cs typeface="Tahoma"/>
              </a:rPr>
              <a:t>de  </a:t>
            </a:r>
            <a:r>
              <a:rPr sz="1400" spc="5" dirty="0">
                <a:latin typeface="Tahoma"/>
                <a:cs typeface="Tahoma"/>
              </a:rPr>
              <a:t>personas</a:t>
            </a:r>
            <a:r>
              <a:rPr sz="1400" spc="-60" dirty="0">
                <a:latin typeface="Tahoma"/>
                <a:cs typeface="Tahoma"/>
              </a:rPr>
              <a:t> </a:t>
            </a:r>
            <a:r>
              <a:rPr sz="1400" dirty="0">
                <a:latin typeface="Tahoma"/>
                <a:cs typeface="Tahoma"/>
              </a:rPr>
              <a:t>para</a:t>
            </a:r>
            <a:r>
              <a:rPr sz="1400" spc="-60" dirty="0">
                <a:latin typeface="Tahoma"/>
                <a:cs typeface="Tahoma"/>
              </a:rPr>
              <a:t> </a:t>
            </a:r>
            <a:r>
              <a:rPr sz="1400" spc="15" dirty="0">
                <a:latin typeface="Tahoma"/>
                <a:cs typeface="Tahoma"/>
              </a:rPr>
              <a:t>obtener</a:t>
            </a:r>
            <a:r>
              <a:rPr sz="1400" spc="-60" dirty="0">
                <a:latin typeface="Tahoma"/>
                <a:cs typeface="Tahoma"/>
              </a:rPr>
              <a:t> </a:t>
            </a:r>
            <a:r>
              <a:rPr sz="1400" spc="-5" dirty="0">
                <a:latin typeface="Tahoma"/>
                <a:cs typeface="Tahoma"/>
              </a:rPr>
              <a:t>un</a:t>
            </a:r>
            <a:r>
              <a:rPr sz="1400" spc="-60" dirty="0">
                <a:latin typeface="Tahoma"/>
                <a:cs typeface="Tahoma"/>
              </a:rPr>
              <a:t> </a:t>
            </a:r>
            <a:r>
              <a:rPr sz="1400" spc="10" dirty="0">
                <a:latin typeface="Tahoma"/>
                <a:cs typeface="Tahoma"/>
              </a:rPr>
              <a:t>produc-  </a:t>
            </a:r>
            <a:r>
              <a:rPr sz="1400" spc="15" dirty="0">
                <a:latin typeface="Tahoma"/>
                <a:cs typeface="Tahoma"/>
              </a:rPr>
              <a:t>to </a:t>
            </a:r>
            <a:r>
              <a:rPr sz="1400" spc="-5" dirty="0">
                <a:latin typeface="Tahoma"/>
                <a:cs typeface="Tahoma"/>
              </a:rPr>
              <a:t>mayor </a:t>
            </a:r>
            <a:r>
              <a:rPr sz="1400" spc="-10" dirty="0">
                <a:latin typeface="Tahoma"/>
                <a:cs typeface="Tahoma"/>
              </a:rPr>
              <a:t>(sinergia</a:t>
            </a:r>
            <a:r>
              <a:rPr sz="1400" spc="-170" dirty="0">
                <a:latin typeface="Tahoma"/>
                <a:cs typeface="Tahoma"/>
              </a:rPr>
              <a:t> </a:t>
            </a:r>
            <a:r>
              <a:rPr sz="1400" spc="-10" dirty="0">
                <a:latin typeface="Tahoma"/>
                <a:cs typeface="Tahoma"/>
              </a:rPr>
              <a:t>positiva).</a:t>
            </a:r>
            <a:endParaRPr sz="1400" dirty="0">
              <a:latin typeface="Tahoma"/>
              <a:cs typeface="Tahoma"/>
            </a:endParaRPr>
          </a:p>
        </p:txBody>
      </p:sp>
    </p:spTree>
    <p:extLst>
      <p:ext uri="{BB962C8B-B14F-4D97-AF65-F5344CB8AC3E}">
        <p14:creationId xmlns:p14="http://schemas.microsoft.com/office/powerpoint/2010/main" val="26023383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CR" b="1" dirty="0"/>
              <a:t>Todas las definiciones contienen ciertos elementos en común:</a:t>
            </a:r>
          </a:p>
        </p:txBody>
      </p:sp>
      <p:sp>
        <p:nvSpPr>
          <p:cNvPr id="3" name="Marcador de contenido 2"/>
          <p:cNvSpPr>
            <a:spLocks noGrp="1"/>
          </p:cNvSpPr>
          <p:nvPr>
            <p:ph idx="1"/>
          </p:nvPr>
        </p:nvSpPr>
        <p:spPr>
          <a:xfrm>
            <a:off x="838200" y="1374569"/>
            <a:ext cx="10515600" cy="4802389"/>
          </a:xfrm>
        </p:spPr>
        <p:txBody>
          <a:bodyPr>
            <a:normAutofit/>
          </a:bodyPr>
          <a:lstStyle/>
          <a:p>
            <a:pPr marL="457200" indent="-457200">
              <a:buFont typeface="+mj-lt"/>
              <a:buAutoNum type="arabicPeriod"/>
            </a:pPr>
            <a:r>
              <a:rPr lang="es-CR" sz="2400" dirty="0"/>
              <a:t>La existencia de un objetivo(s) hacia el cual está enfocada la administración.</a:t>
            </a:r>
          </a:p>
          <a:p>
            <a:pPr marL="457200" indent="-457200">
              <a:buFont typeface="+mj-lt"/>
              <a:buAutoNum type="arabicPeriod"/>
            </a:pPr>
            <a:r>
              <a:rPr lang="es-CR" sz="2400" dirty="0"/>
              <a:t>Menciona la eficacia, es decir, lograr los objetivos en el mejor tiempo y cantidad.</a:t>
            </a:r>
          </a:p>
          <a:p>
            <a:pPr marL="457200" indent="-457200">
              <a:buFont typeface="+mj-lt"/>
              <a:buAutoNum type="arabicPeriod"/>
            </a:pPr>
            <a:r>
              <a:rPr lang="es-CR" sz="2400" dirty="0"/>
              <a:t>La eficiencia que se refiere al logro de los objetivos pero al menor costo y la máxima calidad.</a:t>
            </a:r>
          </a:p>
          <a:p>
            <a:pPr marL="457200" indent="-457200">
              <a:buFont typeface="+mj-lt"/>
              <a:buAutoNum type="arabicPeriod"/>
            </a:pPr>
            <a:r>
              <a:rPr lang="es-CR" sz="2400" dirty="0"/>
              <a:t>La administración se da en grupos sociales y económicos.</a:t>
            </a:r>
          </a:p>
          <a:p>
            <a:pPr marL="457200" indent="-457200">
              <a:buFont typeface="+mj-lt"/>
              <a:buAutoNum type="arabicPeriod"/>
            </a:pPr>
            <a:r>
              <a:rPr lang="es-CR" sz="2400" dirty="0"/>
              <a:t>Debe existir la coordinación de recursos para lograr el fin común.</a:t>
            </a:r>
          </a:p>
          <a:p>
            <a:pPr marL="457200" indent="-457200">
              <a:buFont typeface="+mj-lt"/>
              <a:buAutoNum type="arabicPeriod"/>
            </a:pPr>
            <a:r>
              <a:rPr lang="es-CR" sz="2400" dirty="0"/>
              <a:t>Productividad, es la obtención de los máximos resultados con el mínimo de recursos, en términos de eficacia y eficiencia.</a:t>
            </a:r>
          </a:p>
          <a:p>
            <a:endParaRPr lang="en-US" sz="2400" dirty="0"/>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4445" y="4854934"/>
            <a:ext cx="1767840" cy="1402080"/>
          </a:xfrm>
          <a:prstGeom prst="rect">
            <a:avLst/>
          </a:prstGeom>
        </p:spPr>
      </p:pic>
    </p:spTree>
    <p:extLst>
      <p:ext uri="{BB962C8B-B14F-4D97-AF65-F5344CB8AC3E}">
        <p14:creationId xmlns:p14="http://schemas.microsoft.com/office/powerpoint/2010/main" val="407095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CR" b="1" dirty="0"/>
              <a:t>Que es una empresa:</a:t>
            </a:r>
          </a:p>
        </p:txBody>
      </p:sp>
      <p:sp>
        <p:nvSpPr>
          <p:cNvPr id="3" name="Marcador de contenido 2"/>
          <p:cNvSpPr>
            <a:spLocks noGrp="1"/>
          </p:cNvSpPr>
          <p:nvPr>
            <p:ph idx="1"/>
          </p:nvPr>
        </p:nvSpPr>
        <p:spPr/>
        <p:txBody>
          <a:bodyPr>
            <a:normAutofit/>
          </a:bodyPr>
          <a:lstStyle/>
          <a:p>
            <a:pPr marL="0" indent="0">
              <a:buNone/>
            </a:pPr>
            <a:r>
              <a:rPr lang="es-CR" dirty="0"/>
              <a:t>Unidad económico-social dedicada a actividades industriales, mercantiles o de prestación de servicios con fines lucrativos. </a:t>
            </a:r>
            <a:br>
              <a:rPr lang="es-CR" dirty="0"/>
            </a:br>
            <a:endParaRPr lang="es-CR" dirty="0"/>
          </a:p>
          <a:p>
            <a:pPr>
              <a:buFont typeface="Wingdings" panose="05000000000000000000" pitchFamily="2" charset="2"/>
              <a:buChar char="Ø"/>
            </a:pPr>
            <a:r>
              <a:rPr lang="es-CR" dirty="0"/>
              <a:t>Sirve a un mercado.</a:t>
            </a:r>
          </a:p>
          <a:p>
            <a:pPr>
              <a:buFont typeface="Wingdings" panose="05000000000000000000" pitchFamily="2" charset="2"/>
              <a:buChar char="Ø"/>
            </a:pPr>
            <a:r>
              <a:rPr lang="es-CR" dirty="0"/>
              <a:t>Su función de ser son los clientes (leales o no leales).</a:t>
            </a:r>
          </a:p>
          <a:p>
            <a:pPr>
              <a:buFont typeface="Wingdings" panose="05000000000000000000" pitchFamily="2" charset="2"/>
              <a:buChar char="Ø"/>
            </a:pPr>
            <a:r>
              <a:rPr lang="es-CR" dirty="0"/>
              <a:t>Es una fuente de riqueza.</a:t>
            </a:r>
          </a:p>
          <a:p>
            <a:pPr>
              <a:buFont typeface="Wingdings" panose="05000000000000000000" pitchFamily="2" charset="2"/>
              <a:buChar char="Ø"/>
            </a:pPr>
            <a:r>
              <a:rPr lang="es-CR" dirty="0"/>
              <a:t>Tiene competencia (Leal o no leal).</a:t>
            </a:r>
          </a:p>
          <a:p>
            <a:pPr>
              <a:buFont typeface="Wingdings" panose="05000000000000000000" pitchFamily="2" charset="2"/>
              <a:buChar char="Ø"/>
            </a:pPr>
            <a:r>
              <a:rPr lang="es-CR" dirty="0"/>
              <a:t>Para su operación requiere recursos.</a:t>
            </a:r>
          </a:p>
          <a:p>
            <a:endParaRPr lang="en-US" dirty="0"/>
          </a:p>
        </p:txBody>
      </p:sp>
      <p:pic>
        <p:nvPicPr>
          <p:cNvPr id="7" name="Picture 6">
            <a:extLst>
              <a:ext uri="{FF2B5EF4-FFF2-40B4-BE49-F238E27FC236}">
                <a16:creationId xmlns:a16="http://schemas.microsoft.com/office/drawing/2014/main" id="{C8CA391C-84F4-46E3-8022-BAD220B9CE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45784" y="3960522"/>
            <a:ext cx="3501080" cy="2059803"/>
          </a:xfrm>
          <a:prstGeom prst="rect">
            <a:avLst/>
          </a:prstGeom>
        </p:spPr>
      </p:pic>
    </p:spTree>
    <p:extLst>
      <p:ext uri="{BB962C8B-B14F-4D97-AF65-F5344CB8AC3E}">
        <p14:creationId xmlns:p14="http://schemas.microsoft.com/office/powerpoint/2010/main" val="2955013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CR" dirty="0"/>
              <a:t>Que es una empresa</a:t>
            </a:r>
            <a:endParaRPr lang="en-US" dirty="0"/>
          </a:p>
        </p:txBody>
      </p:sp>
      <p:sp>
        <p:nvSpPr>
          <p:cNvPr id="3" name="Marcador de contenido 2"/>
          <p:cNvSpPr>
            <a:spLocks noGrp="1"/>
          </p:cNvSpPr>
          <p:nvPr>
            <p:ph idx="1"/>
          </p:nvPr>
        </p:nvSpPr>
        <p:spPr>
          <a:xfrm>
            <a:off x="1097280" y="1221897"/>
            <a:ext cx="6209828" cy="4893981"/>
          </a:xfrm>
        </p:spPr>
        <p:txBody>
          <a:bodyPr>
            <a:normAutofit lnSpcReduction="10000"/>
          </a:bodyPr>
          <a:lstStyle/>
          <a:p>
            <a:pPr marL="0" indent="0">
              <a:buNone/>
            </a:pPr>
            <a:r>
              <a:rPr lang="es-CR" sz="2400" b="1" dirty="0"/>
              <a:t>En una empresa se da: </a:t>
            </a:r>
            <a:endParaRPr lang="en-US" sz="2400" dirty="0"/>
          </a:p>
          <a:p>
            <a:pPr marL="457200" lvl="0" indent="-457200">
              <a:buFont typeface="+mj-lt"/>
              <a:buAutoNum type="arabicPeriod"/>
            </a:pPr>
            <a:r>
              <a:rPr lang="es-CR" sz="2400" dirty="0"/>
              <a:t>Recursos o factores de producción.</a:t>
            </a:r>
            <a:endParaRPr lang="en-US" sz="2400" dirty="0"/>
          </a:p>
          <a:p>
            <a:pPr marL="457200" lvl="0" indent="-457200">
              <a:buFont typeface="+mj-lt"/>
              <a:buAutoNum type="arabicPeriod"/>
            </a:pPr>
            <a:r>
              <a:rPr lang="es-CR" sz="2400" dirty="0"/>
              <a:t>Proceso de transformación.</a:t>
            </a:r>
            <a:endParaRPr lang="en-US" sz="2400" dirty="0"/>
          </a:p>
          <a:p>
            <a:pPr marL="457200" lvl="0" indent="-457200">
              <a:buFont typeface="+mj-lt"/>
              <a:buAutoNum type="arabicPeriod"/>
            </a:pPr>
            <a:r>
              <a:rPr lang="es-CR" sz="2400" dirty="0"/>
              <a:t>Objetivo y fines definidos.</a:t>
            </a:r>
            <a:endParaRPr lang="en-US" sz="2400" dirty="0"/>
          </a:p>
          <a:p>
            <a:pPr marL="457200" lvl="0" indent="-457200">
              <a:buFont typeface="+mj-lt"/>
              <a:buAutoNum type="arabicPeriod"/>
            </a:pPr>
            <a:r>
              <a:rPr lang="es-CR" sz="2400" dirty="0"/>
              <a:t>Asunción del riesgo.</a:t>
            </a:r>
            <a:endParaRPr lang="en-US" sz="2400" dirty="0"/>
          </a:p>
          <a:p>
            <a:pPr marL="0" indent="0">
              <a:buNone/>
            </a:pPr>
            <a:r>
              <a:rPr lang="es-CR" sz="2400" b="1" dirty="0"/>
              <a:t>Sus objetivos principales son:</a:t>
            </a:r>
            <a:endParaRPr lang="en-US" sz="2400" dirty="0"/>
          </a:p>
          <a:p>
            <a:pPr marL="457200" lvl="0" indent="-457200">
              <a:buFont typeface="+mj-lt"/>
              <a:buAutoNum type="arabicPeriod"/>
            </a:pPr>
            <a:r>
              <a:rPr lang="es-CR" sz="2400" dirty="0"/>
              <a:t>Crecimiento.</a:t>
            </a:r>
            <a:endParaRPr lang="en-US" sz="2400" dirty="0"/>
          </a:p>
          <a:p>
            <a:pPr marL="457200" lvl="0" indent="-457200">
              <a:buFont typeface="+mj-lt"/>
              <a:buAutoNum type="arabicPeriod"/>
            </a:pPr>
            <a:r>
              <a:rPr lang="es-CR" sz="2400" dirty="0"/>
              <a:t>Rentabilidad.</a:t>
            </a:r>
            <a:endParaRPr lang="en-US" sz="2400" dirty="0"/>
          </a:p>
          <a:p>
            <a:pPr marL="457200" lvl="0" indent="-457200">
              <a:buFont typeface="+mj-lt"/>
              <a:buAutoNum type="arabicPeriod"/>
            </a:pPr>
            <a:r>
              <a:rPr lang="es-CR" sz="2400" dirty="0"/>
              <a:t>Supervivencia.</a:t>
            </a:r>
          </a:p>
          <a:p>
            <a:pPr marL="0" lvl="0" indent="0">
              <a:buNone/>
            </a:pPr>
            <a:endParaRPr lang="es-CR" sz="2000" b="1" dirty="0"/>
          </a:p>
          <a:p>
            <a:pPr marL="0" lvl="0" indent="0">
              <a:buNone/>
            </a:pPr>
            <a:r>
              <a:rPr lang="es-CR" sz="2000" b="1" dirty="0"/>
              <a:t>La diferencia entre una empresa y organización es que la primera persigue fines de lucro.</a:t>
            </a:r>
            <a:endParaRPr lang="en-US" sz="2000" b="1" dirty="0"/>
          </a:p>
          <a:p>
            <a:endParaRPr lang="en-US" sz="2400" dirty="0"/>
          </a:p>
        </p:txBody>
      </p:sp>
      <p:pic>
        <p:nvPicPr>
          <p:cNvPr id="7" name="Picture 6">
            <a:extLst>
              <a:ext uri="{FF2B5EF4-FFF2-40B4-BE49-F238E27FC236}">
                <a16:creationId xmlns:a16="http://schemas.microsoft.com/office/drawing/2014/main" id="{B2CDACA1-C2FF-41C9-9810-17B6ED8F020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64062" y="2103759"/>
            <a:ext cx="3889999" cy="2650482"/>
          </a:xfrm>
          <a:prstGeom prst="rect">
            <a:avLst/>
          </a:prstGeom>
        </p:spPr>
      </p:pic>
    </p:spTree>
    <p:extLst>
      <p:ext uri="{BB962C8B-B14F-4D97-AF65-F5344CB8AC3E}">
        <p14:creationId xmlns:p14="http://schemas.microsoft.com/office/powerpoint/2010/main" val="3520239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down)">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wipe(down)">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wipe(down)">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wipe(down)">
                                      <p:cBhvr>
                                        <p:cTn id="5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65030" y="963997"/>
            <a:ext cx="3254691" cy="4938361"/>
          </a:xfrm>
        </p:spPr>
        <p:txBody>
          <a:bodyPr anchor="ctr">
            <a:normAutofit/>
          </a:bodyPr>
          <a:lstStyle/>
          <a:p>
            <a:pPr algn="r"/>
            <a:r>
              <a:rPr lang="es-CR" sz="4400" dirty="0"/>
              <a:t>Etimología</a:t>
            </a:r>
            <a:endParaRPr lang="en-US" sz="4400" dirty="0"/>
          </a:p>
        </p:txBody>
      </p:sp>
      <p:sp>
        <p:nvSpPr>
          <p:cNvPr id="3" name="Marcador de contenido 2"/>
          <p:cNvSpPr>
            <a:spLocks noGrp="1"/>
          </p:cNvSpPr>
          <p:nvPr>
            <p:ph idx="1"/>
          </p:nvPr>
        </p:nvSpPr>
        <p:spPr>
          <a:xfrm>
            <a:off x="5134882" y="963507"/>
            <a:ext cx="6135097" cy="4938851"/>
          </a:xfrm>
        </p:spPr>
        <p:txBody>
          <a:bodyPr anchor="ctr">
            <a:normAutofit/>
          </a:bodyPr>
          <a:lstStyle/>
          <a:p>
            <a:endParaRPr lang="es-CR" sz="1800" dirty="0"/>
          </a:p>
          <a:p>
            <a:r>
              <a:rPr lang="es-CR" sz="1800" dirty="0"/>
              <a:t>La palabra </a:t>
            </a:r>
            <a:r>
              <a:rPr lang="es-CR" sz="1800" i="1" dirty="0"/>
              <a:t>administración</a:t>
            </a:r>
            <a:r>
              <a:rPr lang="es-CR" sz="1800" dirty="0"/>
              <a:t> proviene del latín </a:t>
            </a:r>
            <a:r>
              <a:rPr lang="es-CR" sz="1800" i="1" dirty="0"/>
              <a:t>ad</a:t>
            </a:r>
            <a:r>
              <a:rPr lang="es-CR" sz="1800" dirty="0"/>
              <a:t> ‘hacia’, ‘dirección’, ‘tendencia’, y </a:t>
            </a:r>
            <a:r>
              <a:rPr lang="es-CR" sz="1800" i="1" dirty="0"/>
              <a:t>minister</a:t>
            </a:r>
            <a:r>
              <a:rPr lang="es-CR" sz="1800" dirty="0"/>
              <a:t> ‘subordinación’, ‘obediencia’, ‘al servicio de’; y significa ‘aquel que realiza una función bajo el mando de otro’; es decir, ‘aquel que presta un servicio a otro’, ‘estar al servicio de otro’ —de la sociedad, haciéndola más productiva (eficiencia), para el cumplimiento de sus objetivos</a:t>
            </a:r>
            <a:endParaRPr lang="en-US" sz="1800" dirty="0"/>
          </a:p>
        </p:txBody>
      </p:sp>
    </p:spTree>
    <p:extLst>
      <p:ext uri="{BB962C8B-B14F-4D97-AF65-F5344CB8AC3E}">
        <p14:creationId xmlns:p14="http://schemas.microsoft.com/office/powerpoint/2010/main" val="26492473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dirty="0"/>
              <a:t>FODA</a:t>
            </a:r>
            <a:endParaRPr lang="en-US" dirty="0"/>
          </a:p>
        </p:txBody>
      </p:sp>
      <p:sp>
        <p:nvSpPr>
          <p:cNvPr id="4" name="Rectángulo 3"/>
          <p:cNvSpPr/>
          <p:nvPr/>
        </p:nvSpPr>
        <p:spPr>
          <a:xfrm>
            <a:off x="838200" y="1403505"/>
            <a:ext cx="10139680" cy="1261884"/>
          </a:xfrm>
          <a:prstGeom prst="rect">
            <a:avLst/>
          </a:prstGeom>
        </p:spPr>
        <p:txBody>
          <a:bodyPr wrap="square">
            <a:spAutoFit/>
          </a:bodyPr>
          <a:lstStyle/>
          <a:p>
            <a:r>
              <a:rPr lang="es-CR" dirty="0">
                <a:solidFill>
                  <a:srgbClr val="252525"/>
                </a:solidFill>
                <a:latin typeface="Arial" panose="020B0604020202020204" pitchFamily="34" charset="0"/>
              </a:rPr>
              <a:t>El </a:t>
            </a:r>
            <a:r>
              <a:rPr lang="es-CR" b="1" dirty="0">
                <a:solidFill>
                  <a:srgbClr val="252525"/>
                </a:solidFill>
                <a:latin typeface="Arial" panose="020B0604020202020204" pitchFamily="34" charset="0"/>
              </a:rPr>
              <a:t>análisis FODA</a:t>
            </a:r>
            <a:r>
              <a:rPr lang="es-CR" dirty="0">
                <a:solidFill>
                  <a:srgbClr val="252525"/>
                </a:solidFill>
                <a:latin typeface="Arial" panose="020B0604020202020204" pitchFamily="34" charset="0"/>
              </a:rPr>
              <a:t>, es una </a:t>
            </a:r>
            <a:r>
              <a:rPr lang="es-CR" sz="2000" u="sng" dirty="0">
                <a:solidFill>
                  <a:srgbClr val="252525"/>
                </a:solidFill>
                <a:latin typeface="Arial" panose="020B0604020202020204" pitchFamily="34" charset="0"/>
              </a:rPr>
              <a:t>herramienta de estudio de la situación de una empresa o un proyecto</a:t>
            </a:r>
            <a:r>
              <a:rPr lang="es-CR" dirty="0">
                <a:solidFill>
                  <a:srgbClr val="252525"/>
                </a:solidFill>
                <a:latin typeface="Arial" panose="020B0604020202020204" pitchFamily="34" charset="0"/>
              </a:rPr>
              <a:t>, analizando sus características internas (Debilidades y Fortalezas) y su situación externa (Amenazas y Oportunidades) en una matriz cuadrada. Proviene de las siglas en inglés SWOT (</a:t>
            </a:r>
            <a:r>
              <a:rPr lang="es-CR" i="1" dirty="0" err="1">
                <a:solidFill>
                  <a:srgbClr val="252525"/>
                </a:solidFill>
                <a:latin typeface="Arial" panose="020B0604020202020204" pitchFamily="34" charset="0"/>
              </a:rPr>
              <a:t>Strengths</a:t>
            </a:r>
            <a:r>
              <a:rPr lang="es-CR" dirty="0">
                <a:solidFill>
                  <a:srgbClr val="252525"/>
                </a:solidFill>
                <a:latin typeface="Arial" panose="020B0604020202020204" pitchFamily="34" charset="0"/>
              </a:rPr>
              <a:t>, </a:t>
            </a:r>
            <a:r>
              <a:rPr lang="es-CR" i="1" dirty="0" err="1">
                <a:solidFill>
                  <a:srgbClr val="252525"/>
                </a:solidFill>
                <a:latin typeface="Arial" panose="020B0604020202020204" pitchFamily="34" charset="0"/>
              </a:rPr>
              <a:t>Weaknesses</a:t>
            </a:r>
            <a:r>
              <a:rPr lang="es-CR" dirty="0">
                <a:solidFill>
                  <a:srgbClr val="252525"/>
                </a:solidFill>
                <a:latin typeface="Arial" panose="020B0604020202020204" pitchFamily="34" charset="0"/>
              </a:rPr>
              <a:t>, </a:t>
            </a:r>
            <a:r>
              <a:rPr lang="es-CR" i="1" dirty="0" err="1">
                <a:solidFill>
                  <a:srgbClr val="252525"/>
                </a:solidFill>
                <a:latin typeface="Arial" panose="020B0604020202020204" pitchFamily="34" charset="0"/>
              </a:rPr>
              <a:t>Opportunities</a:t>
            </a:r>
            <a:r>
              <a:rPr lang="es-CR" dirty="0">
                <a:solidFill>
                  <a:srgbClr val="252525"/>
                </a:solidFill>
                <a:latin typeface="Arial" panose="020B0604020202020204" pitchFamily="34" charset="0"/>
              </a:rPr>
              <a:t> y </a:t>
            </a:r>
            <a:r>
              <a:rPr lang="es-CR" i="1" dirty="0" err="1">
                <a:solidFill>
                  <a:srgbClr val="252525"/>
                </a:solidFill>
                <a:latin typeface="Arial" panose="020B0604020202020204" pitchFamily="34" charset="0"/>
              </a:rPr>
              <a:t>Threats</a:t>
            </a:r>
            <a:r>
              <a:rPr lang="es-CR" dirty="0">
                <a:solidFill>
                  <a:srgbClr val="252525"/>
                </a:solidFill>
                <a:latin typeface="Arial" panose="020B0604020202020204" pitchFamily="34" charset="0"/>
              </a:rPr>
              <a:t>).</a:t>
            </a:r>
            <a:endParaRPr lang="en-US" dirty="0"/>
          </a:p>
        </p:txBody>
      </p:sp>
      <p:sp>
        <p:nvSpPr>
          <p:cNvPr id="7" name="Rectángulo 6"/>
          <p:cNvSpPr/>
          <p:nvPr/>
        </p:nvSpPr>
        <p:spPr>
          <a:xfrm>
            <a:off x="966437" y="3315449"/>
            <a:ext cx="4675411" cy="1754326"/>
          </a:xfrm>
          <a:prstGeom prst="rect">
            <a:avLst/>
          </a:prstGeom>
        </p:spPr>
        <p:txBody>
          <a:bodyPr wrap="square">
            <a:spAutoFit/>
          </a:bodyPr>
          <a:lstStyle/>
          <a:p>
            <a:r>
              <a:rPr lang="es-CR" dirty="0">
                <a:solidFill>
                  <a:srgbClr val="252525"/>
                </a:solidFill>
                <a:latin typeface="Arial" panose="020B0604020202020204" pitchFamily="34" charset="0"/>
              </a:rPr>
              <a:t>El análisis consta de cuatro pasos:</a:t>
            </a:r>
          </a:p>
          <a:p>
            <a:endParaRPr lang="es-CR" dirty="0">
              <a:solidFill>
                <a:srgbClr val="252525"/>
              </a:solidFill>
              <a:latin typeface="Arial" panose="020B0604020202020204" pitchFamily="34" charset="0"/>
            </a:endParaRPr>
          </a:p>
          <a:p>
            <a:pPr marL="285750" indent="-285750">
              <a:buFont typeface="Arial" panose="020B0604020202020204" pitchFamily="34" charset="0"/>
              <a:buChar char="•"/>
            </a:pPr>
            <a:r>
              <a:rPr lang="es-CR" dirty="0">
                <a:solidFill>
                  <a:srgbClr val="252525"/>
                </a:solidFill>
                <a:latin typeface="Arial" panose="020B0604020202020204" pitchFamily="34" charset="0"/>
              </a:rPr>
              <a:t>Análisis Externo</a:t>
            </a:r>
          </a:p>
          <a:p>
            <a:pPr marL="285750" indent="-285750">
              <a:buFont typeface="Arial" panose="020B0604020202020204" pitchFamily="34" charset="0"/>
              <a:buChar char="•"/>
            </a:pPr>
            <a:r>
              <a:rPr lang="es-CR" dirty="0">
                <a:solidFill>
                  <a:srgbClr val="252525"/>
                </a:solidFill>
                <a:latin typeface="Arial" panose="020B0604020202020204" pitchFamily="34" charset="0"/>
              </a:rPr>
              <a:t>Análisis Interno</a:t>
            </a:r>
          </a:p>
          <a:p>
            <a:pPr marL="285750" indent="-285750">
              <a:buFont typeface="Arial" panose="020B0604020202020204" pitchFamily="34" charset="0"/>
              <a:buChar char="•"/>
            </a:pPr>
            <a:r>
              <a:rPr lang="es-CR" dirty="0">
                <a:solidFill>
                  <a:srgbClr val="252525"/>
                </a:solidFill>
                <a:latin typeface="Arial" panose="020B0604020202020204" pitchFamily="34" charset="0"/>
              </a:rPr>
              <a:t>Confección de la matriz FODA</a:t>
            </a:r>
          </a:p>
          <a:p>
            <a:pPr marL="285750" indent="-285750">
              <a:buFont typeface="Arial" panose="020B0604020202020204" pitchFamily="34" charset="0"/>
              <a:buChar char="•"/>
            </a:pPr>
            <a:r>
              <a:rPr lang="es-CR" dirty="0">
                <a:solidFill>
                  <a:srgbClr val="252525"/>
                </a:solidFill>
                <a:latin typeface="Arial" panose="020B0604020202020204" pitchFamily="34" charset="0"/>
              </a:rPr>
              <a:t>Determinación de la estrategia a emplear</a:t>
            </a:r>
            <a:endParaRPr lang="es-CR" b="0" i="0" dirty="0">
              <a:solidFill>
                <a:srgbClr val="252525"/>
              </a:solidFill>
              <a:effectLst/>
              <a:latin typeface="Arial" panose="020B0604020202020204" pitchFamily="34" charset="0"/>
            </a:endParaRPr>
          </a:p>
        </p:txBody>
      </p:sp>
      <p:pic>
        <p:nvPicPr>
          <p:cNvPr id="8" name="Picture 7">
            <a:extLst>
              <a:ext uri="{FF2B5EF4-FFF2-40B4-BE49-F238E27FC236}">
                <a16:creationId xmlns:a16="http://schemas.microsoft.com/office/drawing/2014/main" id="{EB1C6FE3-F143-4399-B41D-BC80873005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7464" y="3136183"/>
            <a:ext cx="2764497" cy="2569980"/>
          </a:xfrm>
          <a:prstGeom prst="rect">
            <a:avLst/>
          </a:prstGeom>
        </p:spPr>
      </p:pic>
    </p:spTree>
    <p:extLst>
      <p:ext uri="{BB962C8B-B14F-4D97-AF65-F5344CB8AC3E}">
        <p14:creationId xmlns:p14="http://schemas.microsoft.com/office/powerpoint/2010/main" val="34530265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61544" y="172606"/>
            <a:ext cx="1502664" cy="673261"/>
          </a:xfrm>
        </p:spPr>
        <p:txBody>
          <a:bodyPr>
            <a:normAutofit/>
          </a:bodyPr>
          <a:lstStyle/>
          <a:p>
            <a:pPr algn="ctr"/>
            <a:r>
              <a:rPr lang="es-ES_tradnl" dirty="0"/>
              <a:t>FODA</a:t>
            </a:r>
            <a:endParaRPr lang="en-US" dirty="0"/>
          </a:p>
        </p:txBody>
      </p:sp>
      <p:graphicFrame>
        <p:nvGraphicFramePr>
          <p:cNvPr id="4" name="Tabla 3"/>
          <p:cNvGraphicFramePr>
            <a:graphicFrameLocks noGrp="1"/>
          </p:cNvGraphicFramePr>
          <p:nvPr>
            <p:extLst>
              <p:ext uri="{D42A27DB-BD31-4B8C-83A1-F6EECF244321}">
                <p14:modId xmlns:p14="http://schemas.microsoft.com/office/powerpoint/2010/main" val="81228661"/>
              </p:ext>
            </p:extLst>
          </p:nvPr>
        </p:nvGraphicFramePr>
        <p:xfrm>
          <a:off x="1981200" y="852269"/>
          <a:ext cx="8595360" cy="5353757"/>
        </p:xfrm>
        <a:graphic>
          <a:graphicData uri="http://schemas.openxmlformats.org/drawingml/2006/table">
            <a:tbl>
              <a:tblPr/>
              <a:tblGrid>
                <a:gridCol w="4297680">
                  <a:extLst>
                    <a:ext uri="{9D8B030D-6E8A-4147-A177-3AD203B41FA5}">
                      <a16:colId xmlns:a16="http://schemas.microsoft.com/office/drawing/2014/main" val="20001"/>
                    </a:ext>
                  </a:extLst>
                </a:gridCol>
                <a:gridCol w="4297680">
                  <a:extLst>
                    <a:ext uri="{9D8B030D-6E8A-4147-A177-3AD203B41FA5}">
                      <a16:colId xmlns:a16="http://schemas.microsoft.com/office/drawing/2014/main" val="20002"/>
                    </a:ext>
                  </a:extLst>
                </a:gridCol>
              </a:tblGrid>
              <a:tr h="375677">
                <a:tc>
                  <a:txBody>
                    <a:bodyPr/>
                    <a:lstStyle/>
                    <a:p>
                      <a:pPr algn="ctr"/>
                      <a:r>
                        <a:rPr lang="es-ES_tradnl" sz="1800" noProof="0" dirty="0"/>
                        <a:t>Fortalezas</a:t>
                      </a:r>
                    </a:p>
                  </a:txBody>
                  <a:tcPr marL="33246" marR="33246" marT="16623" marB="16623" anchor="ctr">
                    <a:lnL>
                      <a:noFill/>
                    </a:lnL>
                    <a:lnR>
                      <a:noFill/>
                    </a:lnR>
                    <a:lnT>
                      <a:noFill/>
                    </a:lnT>
                    <a:lnB>
                      <a:noFill/>
                    </a:lnB>
                    <a:solidFill>
                      <a:srgbClr val="CCCCCC"/>
                    </a:solidFill>
                  </a:tcPr>
                </a:tc>
                <a:tc>
                  <a:txBody>
                    <a:bodyPr/>
                    <a:lstStyle/>
                    <a:p>
                      <a:pPr algn="ctr"/>
                      <a:r>
                        <a:rPr lang="es-ES_tradnl" sz="1800" noProof="0" dirty="0"/>
                        <a:t>Debilidades</a:t>
                      </a:r>
                    </a:p>
                  </a:txBody>
                  <a:tcPr marL="33246" marR="33246" marT="16623" marB="16623" anchor="ctr">
                    <a:lnL>
                      <a:noFill/>
                    </a:lnL>
                    <a:lnR>
                      <a:noFill/>
                    </a:lnR>
                    <a:lnT>
                      <a:noFill/>
                    </a:lnT>
                    <a:lnB>
                      <a:noFill/>
                    </a:lnB>
                    <a:solidFill>
                      <a:srgbClr val="CCCCCC"/>
                    </a:solidFill>
                  </a:tcPr>
                </a:tc>
                <a:extLst>
                  <a:ext uri="{0D108BD9-81ED-4DB2-BD59-A6C34878D82A}">
                    <a16:rowId xmlns:a16="http://schemas.microsoft.com/office/drawing/2014/main" val="10000"/>
                  </a:ext>
                </a:extLst>
              </a:tr>
              <a:tr h="2286000">
                <a:tc>
                  <a:txBody>
                    <a:bodyPr/>
                    <a:lstStyle/>
                    <a:p>
                      <a:pPr marL="285750" indent="-285750" algn="l">
                        <a:buFont typeface="Arial" panose="020B0604020202020204" pitchFamily="34" charset="0"/>
                        <a:buChar char="•"/>
                      </a:pPr>
                      <a:r>
                        <a:rPr lang="es-ES_tradnl" sz="1400" noProof="0" dirty="0"/>
                        <a:t>Capacidades específicas</a:t>
                      </a:r>
                    </a:p>
                    <a:p>
                      <a:pPr marL="285750" indent="-285750" algn="l">
                        <a:buFont typeface="Arial" panose="020B0604020202020204" pitchFamily="34" charset="0"/>
                        <a:buChar char="•"/>
                      </a:pPr>
                      <a:r>
                        <a:rPr lang="es-ES_tradnl" sz="1400" noProof="0" dirty="0"/>
                        <a:t>Qué puedo hacer mejor que la competencia?</a:t>
                      </a:r>
                    </a:p>
                    <a:p>
                      <a:pPr marL="285750" indent="-285750" algn="l">
                        <a:buFont typeface="Arial" panose="020B0604020202020204" pitchFamily="34" charset="0"/>
                        <a:buChar char="•"/>
                      </a:pPr>
                      <a:r>
                        <a:rPr lang="es-ES_tradnl" sz="1400" noProof="0" dirty="0"/>
                        <a:t>De qué sinergias me puedo apalancar?</a:t>
                      </a:r>
                    </a:p>
                    <a:p>
                      <a:pPr marL="285750" indent="-285750" algn="l">
                        <a:buFont typeface="Arial" panose="020B0604020202020204" pitchFamily="34" charset="0"/>
                        <a:buChar char="•"/>
                      </a:pPr>
                      <a:r>
                        <a:rPr lang="es-ES_tradnl" sz="1400" noProof="0" dirty="0"/>
                        <a:t>Tengo </a:t>
                      </a:r>
                      <a:r>
                        <a:rPr lang="es-ES_tradnl" sz="1400" i="1" noProof="0" dirty="0"/>
                        <a:t>know-how</a:t>
                      </a:r>
                      <a:r>
                        <a:rPr lang="es-ES_tradnl" sz="1400" i="0" noProof="0" dirty="0"/>
                        <a:t> o propiedad intelectual que mis competidores no tienen?</a:t>
                      </a:r>
                    </a:p>
                    <a:p>
                      <a:pPr marL="285750" indent="-285750" algn="l">
                        <a:buFont typeface="Arial" panose="020B0604020202020204" pitchFamily="34" charset="0"/>
                        <a:buChar char="•"/>
                      </a:pPr>
                      <a:r>
                        <a:rPr lang="es-ES_tradnl" sz="1400" noProof="0" dirty="0"/>
                        <a:t>Tengo acceso a recursos superiores?</a:t>
                      </a:r>
                    </a:p>
                    <a:p>
                      <a:pPr marL="285750" indent="-285750" algn="l">
                        <a:buFont typeface="Arial" panose="020B0604020202020204" pitchFamily="34" charset="0"/>
                        <a:buChar char="•"/>
                      </a:pPr>
                      <a:r>
                        <a:rPr lang="es-ES_tradnl" sz="1400" noProof="0" dirty="0"/>
                        <a:t>Cuento con una propuesta de valor distintiva?</a:t>
                      </a:r>
                    </a:p>
                  </a:txBody>
                  <a:tcPr marL="33246" marR="33246" marT="16623" marB="16623" anchor="ctr">
                    <a:lnL>
                      <a:noFill/>
                    </a:lnL>
                    <a:lnR>
                      <a:noFill/>
                    </a:lnR>
                    <a:lnT>
                      <a:noFill/>
                    </a:lnT>
                    <a:lnB>
                      <a:noFill/>
                    </a:lnB>
                    <a:solidFill>
                      <a:srgbClr val="EEEEEE"/>
                    </a:solidFill>
                  </a:tcPr>
                </a:tc>
                <a:tc>
                  <a:txBody>
                    <a:bodyPr/>
                    <a:lstStyle/>
                    <a:p>
                      <a:pPr marL="285750" indent="-285750" algn="l">
                        <a:buFont typeface="Arial" panose="020B0604020202020204" pitchFamily="34" charset="0"/>
                        <a:buChar char="•"/>
                      </a:pPr>
                      <a:r>
                        <a:rPr lang="es-ES_tradnl" sz="1400" noProof="0" dirty="0"/>
                        <a:t>Qué recursos y capacidades tenemos escasas?</a:t>
                      </a:r>
                    </a:p>
                    <a:p>
                      <a:pPr marL="285750" indent="-285750" algn="l">
                        <a:buFont typeface="Arial" panose="020B0604020202020204" pitchFamily="34" charset="0"/>
                        <a:buChar char="•"/>
                      </a:pPr>
                      <a:r>
                        <a:rPr lang="es-ES_tradnl" sz="1400" noProof="0" dirty="0"/>
                        <a:t>En qué nos gana la competencia?</a:t>
                      </a:r>
                    </a:p>
                    <a:p>
                      <a:pPr marL="285750" indent="-285750" algn="l">
                        <a:buFont typeface="Arial" panose="020B0604020202020204" pitchFamily="34" charset="0"/>
                        <a:buChar char="•"/>
                      </a:pPr>
                      <a:r>
                        <a:rPr lang="es-ES_tradnl" sz="1400" noProof="0" dirty="0"/>
                        <a:t>Existe resistencia al cambio para adaptarse a mercados cambiantes?</a:t>
                      </a:r>
                    </a:p>
                    <a:p>
                      <a:pPr marL="285750" indent="-285750" algn="l">
                        <a:buFont typeface="Arial" panose="020B0604020202020204" pitchFamily="34" charset="0"/>
                        <a:buChar char="•"/>
                      </a:pPr>
                      <a:r>
                        <a:rPr lang="es-ES_tradnl" sz="1400" noProof="0" dirty="0"/>
                        <a:t>Somos más caros que la competencia ofreciendo menos valor percibido?</a:t>
                      </a:r>
                    </a:p>
                    <a:p>
                      <a:pPr marL="285750" indent="-285750" algn="l">
                        <a:buFont typeface="Arial" panose="020B0604020202020204" pitchFamily="34" charset="0"/>
                        <a:buChar char="•"/>
                      </a:pPr>
                      <a:r>
                        <a:rPr lang="es-ES_tradnl" sz="1400" noProof="0" dirty="0"/>
                        <a:t>Problemas de motivación del personal o vacíos de liderazgo?</a:t>
                      </a:r>
                    </a:p>
                  </a:txBody>
                  <a:tcPr marL="33246" marR="33246" marT="16623" marB="16623" anchor="ctr">
                    <a:lnL>
                      <a:noFill/>
                    </a:lnL>
                    <a:lnR>
                      <a:noFill/>
                    </a:lnR>
                    <a:lnT>
                      <a:noFill/>
                    </a:lnT>
                    <a:lnB>
                      <a:noFill/>
                    </a:lnB>
                    <a:solidFill>
                      <a:srgbClr val="EEEEEE"/>
                    </a:solidFill>
                  </a:tcPr>
                </a:tc>
                <a:extLst>
                  <a:ext uri="{0D108BD9-81ED-4DB2-BD59-A6C34878D82A}">
                    <a16:rowId xmlns:a16="http://schemas.microsoft.com/office/drawing/2014/main" val="10001"/>
                  </a:ext>
                </a:extLst>
              </a:tr>
              <a:tr h="406080">
                <a:tc>
                  <a:txBody>
                    <a:bodyPr/>
                    <a:lstStyle/>
                    <a:p>
                      <a:pPr algn="ctr"/>
                      <a:r>
                        <a:rPr lang="es-ES_tradnl" sz="1800" noProof="0"/>
                        <a:t>Oportunidades</a:t>
                      </a:r>
                    </a:p>
                  </a:txBody>
                  <a:tcPr marL="33246" marR="33246" marT="16623" marB="16623" anchor="ctr">
                    <a:lnL>
                      <a:noFill/>
                    </a:lnL>
                    <a:lnR>
                      <a:noFill/>
                    </a:lnR>
                    <a:lnT>
                      <a:noFill/>
                    </a:lnT>
                    <a:lnB>
                      <a:noFill/>
                    </a:lnB>
                    <a:solidFill>
                      <a:srgbClr val="CCCCCC"/>
                    </a:solidFill>
                  </a:tcPr>
                </a:tc>
                <a:tc>
                  <a:txBody>
                    <a:bodyPr/>
                    <a:lstStyle/>
                    <a:p>
                      <a:pPr algn="ctr"/>
                      <a:r>
                        <a:rPr lang="es-ES_tradnl" sz="1800" noProof="0" dirty="0"/>
                        <a:t>Amenazas</a:t>
                      </a:r>
                    </a:p>
                  </a:txBody>
                  <a:tcPr marL="33246" marR="33246" marT="16623" marB="16623" anchor="ctr">
                    <a:lnL>
                      <a:noFill/>
                    </a:lnL>
                    <a:lnR>
                      <a:noFill/>
                    </a:lnR>
                    <a:lnT>
                      <a:noFill/>
                    </a:lnT>
                    <a:lnB>
                      <a:noFill/>
                    </a:lnB>
                    <a:solidFill>
                      <a:srgbClr val="CCCCCC"/>
                    </a:solidFill>
                  </a:tcPr>
                </a:tc>
                <a:extLst>
                  <a:ext uri="{0D108BD9-81ED-4DB2-BD59-A6C34878D82A}">
                    <a16:rowId xmlns:a16="http://schemas.microsoft.com/office/drawing/2014/main" val="10002"/>
                  </a:ext>
                </a:extLst>
              </a:tr>
              <a:tr h="2286000">
                <a:tc>
                  <a:txBody>
                    <a:bodyPr/>
                    <a:lstStyle/>
                    <a:p>
                      <a:pPr marL="285750" indent="-285750" algn="l">
                        <a:buFont typeface="Arial" panose="020B0604020202020204" pitchFamily="34" charset="0"/>
                        <a:buChar char="•"/>
                      </a:pPr>
                      <a:r>
                        <a:rPr lang="es-ES_tradnl" sz="1400" noProof="0" dirty="0"/>
                        <a:t>Existen nuevas tecnologías que podemos aprovechar?</a:t>
                      </a:r>
                    </a:p>
                    <a:p>
                      <a:pPr marL="285750" indent="-285750" algn="l">
                        <a:buFont typeface="Arial" panose="020B0604020202020204" pitchFamily="34" charset="0"/>
                        <a:buChar char="•"/>
                      </a:pPr>
                      <a:r>
                        <a:rPr lang="es-ES_tradnl" sz="1400" noProof="0" dirty="0"/>
                        <a:t>Surge algún debilitamiento de competidores donde podamos ganar posición de mercado?</a:t>
                      </a:r>
                    </a:p>
                    <a:p>
                      <a:pPr marL="285750" indent="-285750" algn="l">
                        <a:buFont typeface="Arial" panose="020B0604020202020204" pitchFamily="34" charset="0"/>
                        <a:buChar char="•"/>
                      </a:pPr>
                      <a:r>
                        <a:rPr lang="es-ES_tradnl" sz="1400" noProof="0" dirty="0"/>
                        <a:t>Existen mercados (geográficos o tipos de clientes) desatendidos que puedo ofrecer mi producto?</a:t>
                      </a:r>
                    </a:p>
                    <a:p>
                      <a:pPr marL="285750" indent="-285750" algn="l">
                        <a:buFont typeface="Arial" panose="020B0604020202020204" pitchFamily="34" charset="0"/>
                        <a:buChar char="•"/>
                      </a:pPr>
                      <a:r>
                        <a:rPr lang="es-ES_tradnl" sz="1400" noProof="0" dirty="0"/>
                        <a:t>Surgen cambios en la legislación que puedo usar a mi favor?</a:t>
                      </a:r>
                    </a:p>
                    <a:p>
                      <a:pPr marL="285750" indent="-285750" algn="l">
                        <a:buFont typeface="Arial" panose="020B0604020202020204" pitchFamily="34" charset="0"/>
                        <a:buChar char="•"/>
                      </a:pPr>
                      <a:endParaRPr lang="es-ES_tradnl" sz="1400" noProof="0" dirty="0"/>
                    </a:p>
                  </a:txBody>
                  <a:tcPr marL="33246" marR="33246" marT="16623" marB="16623" anchor="ctr">
                    <a:lnL>
                      <a:noFill/>
                    </a:lnL>
                    <a:lnR>
                      <a:noFill/>
                    </a:lnR>
                    <a:lnT>
                      <a:noFill/>
                    </a:lnT>
                    <a:lnB>
                      <a:noFill/>
                    </a:lnB>
                    <a:solidFill>
                      <a:srgbClr val="EEEEEE"/>
                    </a:solidFill>
                  </a:tcPr>
                </a:tc>
                <a:tc>
                  <a:txBody>
                    <a:bodyPr/>
                    <a:lstStyle/>
                    <a:p>
                      <a:pPr marL="285750" indent="-285750" algn="l">
                        <a:buFont typeface="Arial" panose="020B0604020202020204" pitchFamily="34" charset="0"/>
                        <a:buChar char="•"/>
                      </a:pPr>
                      <a:r>
                        <a:rPr lang="es-ES_tradnl" sz="1400" noProof="0" dirty="0"/>
                        <a:t>Altos riesgos – cambios en el entorno</a:t>
                      </a:r>
                    </a:p>
                    <a:p>
                      <a:pPr marL="285750" indent="-285750" algn="l">
                        <a:buFont typeface="Arial" panose="020B0604020202020204" pitchFamily="34" charset="0"/>
                        <a:buChar char="•"/>
                      </a:pPr>
                      <a:r>
                        <a:rPr lang="es-ES_tradnl" sz="1400" noProof="0" dirty="0"/>
                        <a:t>Existen nuevas tecnologías que no puedo adaptar y amenazan mi modelo de negocio?</a:t>
                      </a:r>
                    </a:p>
                    <a:p>
                      <a:pPr marL="285750" indent="-285750" algn="l">
                        <a:buFont typeface="Arial" panose="020B0604020202020204" pitchFamily="34" charset="0"/>
                        <a:buChar char="•"/>
                      </a:pPr>
                      <a:r>
                        <a:rPr lang="es-ES_tradnl" sz="1400" noProof="0" dirty="0"/>
                        <a:t>Existen bajas barreras de entrada y el riesgo de competidores nuevos con más fortalezas?</a:t>
                      </a:r>
                    </a:p>
                    <a:p>
                      <a:pPr marL="285750" indent="-285750" algn="l">
                        <a:buFont typeface="Arial" panose="020B0604020202020204" pitchFamily="34" charset="0"/>
                        <a:buChar char="•"/>
                      </a:pPr>
                      <a:r>
                        <a:rPr lang="es-ES_tradnl" sz="1400" noProof="0" dirty="0"/>
                        <a:t>Existen cambios en regulación que me perjudican?</a:t>
                      </a:r>
                    </a:p>
                    <a:p>
                      <a:pPr marL="285750" indent="-285750" algn="l">
                        <a:buFont typeface="Arial" panose="020B0604020202020204" pitchFamily="34" charset="0"/>
                        <a:buChar char="•"/>
                      </a:pPr>
                      <a:r>
                        <a:rPr lang="es-ES_tradnl" sz="1400" noProof="0" dirty="0"/>
                        <a:t>Factores macroeconómicos? Riesgo país?</a:t>
                      </a:r>
                      <a:br>
                        <a:rPr lang="es-ES_tradnl" sz="1400" noProof="0" dirty="0"/>
                      </a:br>
                      <a:endParaRPr lang="es-ES_tradnl" sz="1400" noProof="0" dirty="0"/>
                    </a:p>
                  </a:txBody>
                  <a:tcPr marL="33246" marR="33246" marT="16623" marB="16623" anchor="ctr">
                    <a:lnL>
                      <a:noFill/>
                    </a:lnL>
                    <a:lnR>
                      <a:noFill/>
                    </a:lnR>
                    <a:lnT>
                      <a:noFill/>
                    </a:lnT>
                    <a:lnB>
                      <a:noFill/>
                    </a:lnB>
                    <a:solidFill>
                      <a:srgbClr val="EEEEEE"/>
                    </a:solidFill>
                  </a:tcPr>
                </a:tc>
                <a:extLst>
                  <a:ext uri="{0D108BD9-81ED-4DB2-BD59-A6C34878D82A}">
                    <a16:rowId xmlns:a16="http://schemas.microsoft.com/office/drawing/2014/main" val="10003"/>
                  </a:ext>
                </a:extLst>
              </a:tr>
            </a:tbl>
          </a:graphicData>
        </a:graphic>
      </p:graphicFrame>
      <p:sp>
        <p:nvSpPr>
          <p:cNvPr id="7" name="Rectangle 2"/>
          <p:cNvSpPr>
            <a:spLocks noChangeArrowheads="1"/>
          </p:cNvSpPr>
          <p:nvPr/>
        </p:nvSpPr>
        <p:spPr bwMode="auto">
          <a:xfrm>
            <a:off x="5692775" y="160496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54847798-6552-C645-B238-7B97725270E4}"/>
              </a:ext>
            </a:extLst>
          </p:cNvPr>
          <p:cNvSpPr txBox="1"/>
          <p:nvPr/>
        </p:nvSpPr>
        <p:spPr>
          <a:xfrm>
            <a:off x="874776" y="852267"/>
            <a:ext cx="9701784" cy="2651760"/>
          </a:xfrm>
          <a:prstGeom prst="rect">
            <a:avLst/>
          </a:prstGeom>
          <a:noFill/>
          <a:ln w="38100"/>
        </p:spPr>
        <p:style>
          <a:lnRef idx="2">
            <a:schemeClr val="accent1"/>
          </a:lnRef>
          <a:fillRef idx="1">
            <a:schemeClr val="lt1"/>
          </a:fillRef>
          <a:effectRef idx="0">
            <a:schemeClr val="accent1"/>
          </a:effectRef>
          <a:fontRef idx="minor">
            <a:schemeClr val="dk1"/>
          </a:fontRef>
        </p:style>
        <p:txBody>
          <a:bodyPr wrap="square" rtlCol="0" anchor="ctr">
            <a:noAutofit/>
          </a:bodyPr>
          <a:lstStyle/>
          <a:p>
            <a:r>
              <a:rPr lang="es-ES_tradnl" dirty="0"/>
              <a:t>ANALISIS </a:t>
            </a:r>
          </a:p>
          <a:p>
            <a:r>
              <a:rPr lang="es-ES_tradnl" dirty="0"/>
              <a:t>INTERNO</a:t>
            </a:r>
          </a:p>
        </p:txBody>
      </p:sp>
      <p:sp>
        <p:nvSpPr>
          <p:cNvPr id="10" name="TextBox 9">
            <a:extLst>
              <a:ext uri="{FF2B5EF4-FFF2-40B4-BE49-F238E27FC236}">
                <a16:creationId xmlns:a16="http://schemas.microsoft.com/office/drawing/2014/main" id="{6D8DA1F4-64A4-8A48-AB0A-4ABCF5B76678}"/>
              </a:ext>
            </a:extLst>
          </p:cNvPr>
          <p:cNvSpPr txBox="1"/>
          <p:nvPr/>
        </p:nvSpPr>
        <p:spPr>
          <a:xfrm>
            <a:off x="874776" y="3547866"/>
            <a:ext cx="9701784" cy="2651760"/>
          </a:xfrm>
          <a:prstGeom prst="rect">
            <a:avLst/>
          </a:prstGeom>
          <a:noFill/>
          <a:ln w="38100">
            <a:solidFill>
              <a:schemeClr val="accent4">
                <a:lumMod val="60000"/>
                <a:lumOff val="40000"/>
              </a:schemeClr>
            </a:solidFill>
          </a:ln>
        </p:spPr>
        <p:style>
          <a:lnRef idx="2">
            <a:schemeClr val="accent1"/>
          </a:lnRef>
          <a:fillRef idx="1">
            <a:schemeClr val="lt1"/>
          </a:fillRef>
          <a:effectRef idx="0">
            <a:schemeClr val="accent1"/>
          </a:effectRef>
          <a:fontRef idx="minor">
            <a:schemeClr val="dk1"/>
          </a:fontRef>
        </p:style>
        <p:txBody>
          <a:bodyPr wrap="square" rtlCol="0" anchor="ctr">
            <a:noAutofit/>
          </a:bodyPr>
          <a:lstStyle/>
          <a:p>
            <a:r>
              <a:rPr lang="es-ES_tradnl" dirty="0"/>
              <a:t>ANALISIS </a:t>
            </a:r>
          </a:p>
          <a:p>
            <a:r>
              <a:rPr lang="es-ES_tradnl" dirty="0"/>
              <a:t>EXTERNO</a:t>
            </a:r>
          </a:p>
        </p:txBody>
      </p:sp>
      <p:sp>
        <p:nvSpPr>
          <p:cNvPr id="11" name="TextBox 10">
            <a:extLst>
              <a:ext uri="{FF2B5EF4-FFF2-40B4-BE49-F238E27FC236}">
                <a16:creationId xmlns:a16="http://schemas.microsoft.com/office/drawing/2014/main" id="{CF3B21D5-772F-C143-AF5B-D43D757EA30C}"/>
              </a:ext>
            </a:extLst>
          </p:cNvPr>
          <p:cNvSpPr txBox="1"/>
          <p:nvPr/>
        </p:nvSpPr>
        <p:spPr>
          <a:xfrm>
            <a:off x="1944624" y="457200"/>
            <a:ext cx="4290695" cy="5788151"/>
          </a:xfrm>
          <a:prstGeom prst="rect">
            <a:avLst/>
          </a:prstGeom>
          <a:noFill/>
          <a:ln w="38100">
            <a:solidFill>
              <a:srgbClr val="92D050"/>
            </a:solidFill>
          </a:ln>
        </p:spPr>
        <p:style>
          <a:lnRef idx="2">
            <a:schemeClr val="accent1"/>
          </a:lnRef>
          <a:fillRef idx="1">
            <a:schemeClr val="lt1"/>
          </a:fillRef>
          <a:effectRef idx="0">
            <a:schemeClr val="accent1"/>
          </a:effectRef>
          <a:fontRef idx="minor">
            <a:schemeClr val="dk1"/>
          </a:fontRef>
        </p:style>
        <p:txBody>
          <a:bodyPr wrap="square" rtlCol="0" anchor="t">
            <a:noAutofit/>
          </a:bodyPr>
          <a:lstStyle/>
          <a:p>
            <a:pPr algn="ctr"/>
            <a:r>
              <a:rPr lang="es-ES_tradnl" dirty="0"/>
              <a:t>FACTORES POSITIVOS</a:t>
            </a:r>
          </a:p>
        </p:txBody>
      </p:sp>
      <p:sp>
        <p:nvSpPr>
          <p:cNvPr id="12" name="TextBox 11">
            <a:extLst>
              <a:ext uri="{FF2B5EF4-FFF2-40B4-BE49-F238E27FC236}">
                <a16:creationId xmlns:a16="http://schemas.microsoft.com/office/drawing/2014/main" id="{B555AFDB-3E53-384C-B2AD-9ACB2EFF9915}"/>
              </a:ext>
            </a:extLst>
          </p:cNvPr>
          <p:cNvSpPr txBox="1"/>
          <p:nvPr/>
        </p:nvSpPr>
        <p:spPr>
          <a:xfrm>
            <a:off x="6265419" y="454152"/>
            <a:ext cx="4283710" cy="5788151"/>
          </a:xfrm>
          <a:prstGeom prst="rect">
            <a:avLst/>
          </a:prstGeom>
          <a:noFill/>
          <a:ln w="3810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noAutofit/>
          </a:bodyPr>
          <a:lstStyle/>
          <a:p>
            <a:pPr algn="ctr"/>
            <a:r>
              <a:rPr lang="es-ES_tradnl" dirty="0"/>
              <a:t>FACTORES NEGATIVOS</a:t>
            </a:r>
          </a:p>
        </p:txBody>
      </p:sp>
    </p:spTree>
    <p:extLst>
      <p:ext uri="{BB962C8B-B14F-4D97-AF65-F5344CB8AC3E}">
        <p14:creationId xmlns:p14="http://schemas.microsoft.com/office/powerpoint/2010/main" val="762063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D77A1-8B79-6745-8FDC-0E643D6883AB}"/>
              </a:ext>
            </a:extLst>
          </p:cNvPr>
          <p:cNvSpPr>
            <a:spLocks noGrp="1"/>
          </p:cNvSpPr>
          <p:nvPr>
            <p:ph type="title"/>
          </p:nvPr>
        </p:nvSpPr>
        <p:spPr/>
        <p:txBody>
          <a:bodyPr/>
          <a:lstStyle/>
          <a:p>
            <a:r>
              <a:rPr lang="es-ES_tradnl" dirty="0"/>
              <a:t>Agenda de hoy</a:t>
            </a:r>
          </a:p>
        </p:txBody>
      </p:sp>
      <p:sp>
        <p:nvSpPr>
          <p:cNvPr id="3" name="Content Placeholder 2">
            <a:extLst>
              <a:ext uri="{FF2B5EF4-FFF2-40B4-BE49-F238E27FC236}">
                <a16:creationId xmlns:a16="http://schemas.microsoft.com/office/drawing/2014/main" id="{8BC0F995-7734-E140-8ADE-7744A5FB02DC}"/>
              </a:ext>
            </a:extLst>
          </p:cNvPr>
          <p:cNvSpPr>
            <a:spLocks noGrp="1"/>
          </p:cNvSpPr>
          <p:nvPr>
            <p:ph idx="1"/>
          </p:nvPr>
        </p:nvSpPr>
        <p:spPr>
          <a:xfrm>
            <a:off x="838200" y="1197038"/>
            <a:ext cx="10515600" cy="5064062"/>
          </a:xfrm>
        </p:spPr>
        <p:txBody>
          <a:bodyPr>
            <a:normAutofit fontScale="92500" lnSpcReduction="10000"/>
          </a:bodyPr>
          <a:lstStyle/>
          <a:p>
            <a:pPr marL="457200" indent="-457200">
              <a:buFont typeface="+mj-lt"/>
              <a:buAutoNum type="arabicPeriod"/>
            </a:pPr>
            <a:r>
              <a:rPr lang="es-CR" dirty="0"/>
              <a:t> Pilares del curso e intervenciones</a:t>
            </a:r>
          </a:p>
          <a:p>
            <a:pPr marL="457200" indent="-457200">
              <a:buFont typeface="+mj-lt"/>
              <a:buAutoNum type="arabicPeriod"/>
            </a:pPr>
            <a:r>
              <a:rPr lang="es-CR" dirty="0"/>
              <a:t> Presentación de los estudiantes</a:t>
            </a:r>
          </a:p>
          <a:p>
            <a:pPr marL="457200" indent="-457200">
              <a:buFont typeface="+mj-lt"/>
              <a:buAutoNum type="arabicPeriod"/>
            </a:pPr>
            <a:r>
              <a:rPr lang="es-CR" dirty="0"/>
              <a:t> Objetivos y reglas de la clase</a:t>
            </a:r>
          </a:p>
          <a:p>
            <a:pPr marL="457200" indent="-457200">
              <a:buFont typeface="+mj-lt"/>
              <a:buAutoNum type="arabicPeriod"/>
            </a:pPr>
            <a:r>
              <a:rPr lang="es-CR" dirty="0"/>
              <a:t>UBER lo va a lograr? </a:t>
            </a:r>
          </a:p>
          <a:p>
            <a:pPr marL="457200" indent="-457200">
              <a:buFont typeface="+mj-lt"/>
              <a:buAutoNum type="arabicPeriod"/>
            </a:pPr>
            <a:r>
              <a:rPr lang="es-CR" dirty="0"/>
              <a:t>Evaluación</a:t>
            </a:r>
          </a:p>
          <a:p>
            <a:pPr marL="457200" indent="-457200">
              <a:buFont typeface="+mj-lt"/>
              <a:buAutoNum type="arabicPeriod"/>
            </a:pPr>
            <a:r>
              <a:rPr lang="es-CR" dirty="0"/>
              <a:t> Descripción del curso</a:t>
            </a:r>
          </a:p>
          <a:p>
            <a:pPr marL="457200" indent="-457200">
              <a:buFont typeface="+mj-lt"/>
              <a:buAutoNum type="arabicPeriod"/>
            </a:pPr>
            <a:r>
              <a:rPr lang="es-CR" dirty="0"/>
              <a:t> Temas específicos</a:t>
            </a:r>
          </a:p>
          <a:p>
            <a:pPr marL="457200" indent="-457200">
              <a:buFont typeface="+mj-lt"/>
              <a:buAutoNum type="arabicPeriod"/>
            </a:pPr>
            <a:r>
              <a:rPr lang="es-CR" dirty="0"/>
              <a:t> Entrando en materia… Que es una organización?</a:t>
            </a:r>
          </a:p>
          <a:p>
            <a:pPr marL="457200" indent="-457200">
              <a:buFont typeface="+mj-lt"/>
              <a:buAutoNum type="arabicPeriod"/>
            </a:pPr>
            <a:r>
              <a:rPr lang="es-CR" dirty="0"/>
              <a:t> Áreas de la disciplina</a:t>
            </a:r>
          </a:p>
          <a:p>
            <a:pPr marL="457200" indent="-457200">
              <a:buFont typeface="+mj-lt"/>
              <a:buAutoNum type="arabicPeriod"/>
            </a:pPr>
            <a:r>
              <a:rPr lang="es-CR" dirty="0"/>
              <a:t> Estructura Empresarial</a:t>
            </a:r>
          </a:p>
          <a:p>
            <a:pPr marL="457200" indent="-457200">
              <a:buFont typeface="+mj-lt"/>
              <a:buAutoNum type="arabicPeriod"/>
            </a:pPr>
            <a:r>
              <a:rPr lang="es-CR" dirty="0"/>
              <a:t> Lectura y requerimientos para la clase 2</a:t>
            </a:r>
          </a:p>
        </p:txBody>
      </p:sp>
    </p:spTree>
    <p:extLst>
      <p:ext uri="{BB962C8B-B14F-4D97-AF65-F5344CB8AC3E}">
        <p14:creationId xmlns:p14="http://schemas.microsoft.com/office/powerpoint/2010/main" val="6408345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CR" dirty="0"/>
              <a:t>Modelo de Toma de Decisiones</a:t>
            </a:r>
            <a:endParaRPr lang="en-US" dirty="0"/>
          </a:p>
        </p:txBody>
      </p:sp>
      <p:pic>
        <p:nvPicPr>
          <p:cNvPr id="5" name="Imagen 4"/>
          <p:cNvPicPr>
            <a:picLocks noChangeAspect="1"/>
          </p:cNvPicPr>
          <p:nvPr/>
        </p:nvPicPr>
        <p:blipFill>
          <a:blip r:embed="rId2"/>
          <a:stretch>
            <a:fillRect/>
          </a:stretch>
        </p:blipFill>
        <p:spPr>
          <a:xfrm>
            <a:off x="11115261" y="5300870"/>
            <a:ext cx="1006756" cy="1006756"/>
          </a:xfrm>
          <a:prstGeom prst="rect">
            <a:avLst/>
          </a:prstGeom>
        </p:spPr>
      </p:pic>
      <p:pic>
        <p:nvPicPr>
          <p:cNvPr id="9" name="Imagen 8"/>
          <p:cNvPicPr>
            <a:picLocks noChangeAspect="1"/>
          </p:cNvPicPr>
          <p:nvPr/>
        </p:nvPicPr>
        <p:blipFill>
          <a:blip r:embed="rId3"/>
          <a:stretch>
            <a:fillRect/>
          </a:stretch>
        </p:blipFill>
        <p:spPr>
          <a:xfrm>
            <a:off x="1552295" y="1214446"/>
            <a:ext cx="2655001" cy="4788776"/>
          </a:xfrm>
          <a:prstGeom prst="rect">
            <a:avLst/>
          </a:prstGeom>
        </p:spPr>
      </p:pic>
      <p:pic>
        <p:nvPicPr>
          <p:cNvPr id="3" name="Imagen 2"/>
          <p:cNvPicPr>
            <a:picLocks noChangeAspect="1"/>
          </p:cNvPicPr>
          <p:nvPr/>
        </p:nvPicPr>
        <p:blipFill>
          <a:blip r:embed="rId4"/>
          <a:stretch>
            <a:fillRect/>
          </a:stretch>
        </p:blipFill>
        <p:spPr>
          <a:xfrm>
            <a:off x="5426376" y="1869594"/>
            <a:ext cx="5116659" cy="3118811"/>
          </a:xfrm>
          <a:prstGeom prst="rect">
            <a:avLst/>
          </a:prstGeom>
        </p:spPr>
      </p:pic>
    </p:spTree>
    <p:extLst>
      <p:ext uri="{BB962C8B-B14F-4D97-AF65-F5344CB8AC3E}">
        <p14:creationId xmlns:p14="http://schemas.microsoft.com/office/powerpoint/2010/main" val="814849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67543-2E26-5245-B372-FF7850E7E2AF}"/>
              </a:ext>
            </a:extLst>
          </p:cNvPr>
          <p:cNvSpPr>
            <a:spLocks noGrp="1"/>
          </p:cNvSpPr>
          <p:nvPr>
            <p:ph type="title"/>
          </p:nvPr>
        </p:nvSpPr>
        <p:spPr/>
        <p:txBody>
          <a:bodyPr/>
          <a:lstStyle/>
          <a:p>
            <a:r>
              <a:rPr lang="es-ES_tradnl" dirty="0"/>
              <a:t>1. Pilares del curso e intervenciones</a:t>
            </a:r>
          </a:p>
        </p:txBody>
      </p:sp>
      <p:sp>
        <p:nvSpPr>
          <p:cNvPr id="3" name="Content Placeholder 2">
            <a:extLst>
              <a:ext uri="{FF2B5EF4-FFF2-40B4-BE49-F238E27FC236}">
                <a16:creationId xmlns:a16="http://schemas.microsoft.com/office/drawing/2014/main" id="{EF981065-7D8A-164F-9A40-CD2F8851D251}"/>
              </a:ext>
            </a:extLst>
          </p:cNvPr>
          <p:cNvSpPr>
            <a:spLocks noGrp="1"/>
          </p:cNvSpPr>
          <p:nvPr>
            <p:ph idx="1"/>
          </p:nvPr>
        </p:nvSpPr>
        <p:spPr>
          <a:xfrm>
            <a:off x="2565400" y="1197038"/>
            <a:ext cx="7759700" cy="4802389"/>
          </a:xfrm>
        </p:spPr>
        <p:txBody>
          <a:bodyPr>
            <a:normAutofit/>
          </a:bodyPr>
          <a:lstStyle/>
          <a:p>
            <a:pPr marL="457200" indent="-457200">
              <a:spcAft>
                <a:spcPts val="1200"/>
              </a:spcAft>
              <a:buFont typeface="+mj-lt"/>
              <a:buAutoNum type="arabicPeriod"/>
            </a:pPr>
            <a:r>
              <a:rPr lang="es-CR" sz="3600" dirty="0"/>
              <a:t>Bienvenida</a:t>
            </a:r>
          </a:p>
          <a:p>
            <a:pPr marL="457200" indent="-457200">
              <a:spcAft>
                <a:spcPts val="1200"/>
              </a:spcAft>
              <a:buFont typeface="+mj-lt"/>
              <a:buAutoNum type="arabicPeriod"/>
            </a:pPr>
            <a:r>
              <a:rPr lang="es-CR" sz="3600" dirty="0"/>
              <a:t>Conceptos magistrales sobre base de la administración</a:t>
            </a:r>
          </a:p>
          <a:p>
            <a:pPr marL="457200" indent="-457200">
              <a:spcAft>
                <a:spcPts val="1200"/>
              </a:spcAft>
              <a:buFont typeface="+mj-lt"/>
              <a:buAutoNum type="arabicPeriod"/>
            </a:pPr>
            <a:r>
              <a:rPr lang="es-CR" sz="3600" dirty="0"/>
              <a:t>Impacto de la tecnología sobre el mundo y los cambios previstos</a:t>
            </a:r>
          </a:p>
          <a:p>
            <a:pPr marL="457200" indent="-457200">
              <a:spcAft>
                <a:spcPts val="1200"/>
              </a:spcAft>
              <a:buFont typeface="+mj-lt"/>
              <a:buAutoNum type="arabicPeriod"/>
            </a:pPr>
            <a:r>
              <a:rPr lang="es-CR" sz="3600" dirty="0"/>
              <a:t>Planeamiento estratégico</a:t>
            </a:r>
          </a:p>
          <a:p>
            <a:pPr marL="457200" indent="-457200">
              <a:spcAft>
                <a:spcPts val="1200"/>
              </a:spcAft>
              <a:buFont typeface="+mj-lt"/>
              <a:buAutoNum type="arabicPeriod"/>
            </a:pPr>
            <a:r>
              <a:rPr lang="es-CR" sz="3600" dirty="0"/>
              <a:t>Pensamiento crítico</a:t>
            </a:r>
          </a:p>
        </p:txBody>
      </p:sp>
    </p:spTree>
    <p:extLst>
      <p:ext uri="{BB962C8B-B14F-4D97-AF65-F5344CB8AC3E}">
        <p14:creationId xmlns:p14="http://schemas.microsoft.com/office/powerpoint/2010/main" val="21385151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67543-2E26-5245-B372-FF7850E7E2AF}"/>
              </a:ext>
            </a:extLst>
          </p:cNvPr>
          <p:cNvSpPr>
            <a:spLocks noGrp="1"/>
          </p:cNvSpPr>
          <p:nvPr>
            <p:ph type="title"/>
          </p:nvPr>
        </p:nvSpPr>
        <p:spPr/>
        <p:txBody>
          <a:bodyPr/>
          <a:lstStyle/>
          <a:p>
            <a:r>
              <a:rPr lang="es-ES_tradnl" dirty="0"/>
              <a:t>2. Presentación de estudiantes</a:t>
            </a:r>
          </a:p>
        </p:txBody>
      </p:sp>
      <p:sp>
        <p:nvSpPr>
          <p:cNvPr id="3" name="Content Placeholder 2">
            <a:extLst>
              <a:ext uri="{FF2B5EF4-FFF2-40B4-BE49-F238E27FC236}">
                <a16:creationId xmlns:a16="http://schemas.microsoft.com/office/drawing/2014/main" id="{EF981065-7D8A-164F-9A40-CD2F8851D251}"/>
              </a:ext>
            </a:extLst>
          </p:cNvPr>
          <p:cNvSpPr>
            <a:spLocks noGrp="1"/>
          </p:cNvSpPr>
          <p:nvPr>
            <p:ph idx="1"/>
          </p:nvPr>
        </p:nvSpPr>
        <p:spPr>
          <a:xfrm>
            <a:off x="2565400" y="1422400"/>
            <a:ext cx="7759700" cy="4577027"/>
          </a:xfrm>
        </p:spPr>
        <p:txBody>
          <a:bodyPr>
            <a:normAutofit/>
          </a:bodyPr>
          <a:lstStyle/>
          <a:p>
            <a:pPr marL="457200" indent="-457200">
              <a:spcAft>
                <a:spcPts val="1200"/>
              </a:spcAft>
              <a:buFont typeface="+mj-lt"/>
              <a:buAutoNum type="arabicPeriod"/>
            </a:pPr>
            <a:r>
              <a:rPr lang="es-ES_tradnl" sz="3600" dirty="0"/>
              <a:t>Nombre</a:t>
            </a:r>
          </a:p>
          <a:p>
            <a:pPr marL="457200" indent="-457200">
              <a:spcAft>
                <a:spcPts val="1200"/>
              </a:spcAft>
              <a:buFont typeface="+mj-lt"/>
              <a:buAutoNum type="arabicPeriod"/>
            </a:pPr>
            <a:r>
              <a:rPr lang="es-ES_tradnl" sz="3600" dirty="0"/>
              <a:t>Dos cosas personales</a:t>
            </a:r>
          </a:p>
          <a:p>
            <a:pPr marL="457200" indent="-457200">
              <a:spcAft>
                <a:spcPts val="1200"/>
              </a:spcAft>
              <a:buFont typeface="+mj-lt"/>
              <a:buAutoNum type="arabicPeriod"/>
            </a:pPr>
            <a:r>
              <a:rPr lang="es-ES_tradnl" sz="3600" dirty="0"/>
              <a:t>Expectativas del curso</a:t>
            </a:r>
          </a:p>
          <a:p>
            <a:pPr marL="457200" indent="-457200">
              <a:spcAft>
                <a:spcPts val="1200"/>
              </a:spcAft>
              <a:buFont typeface="+mj-lt"/>
              <a:buAutoNum type="arabicPeriod"/>
            </a:pPr>
            <a:r>
              <a:rPr lang="es-ES_tradnl" sz="3600" dirty="0"/>
              <a:t>Ya eligieron carrera? Por qué eligieron esa carrera?</a:t>
            </a:r>
          </a:p>
          <a:p>
            <a:pPr marL="457200" indent="-457200">
              <a:spcAft>
                <a:spcPts val="1200"/>
              </a:spcAft>
              <a:buFont typeface="+mj-lt"/>
              <a:buAutoNum type="arabicPeriod"/>
            </a:pPr>
            <a:r>
              <a:rPr lang="es-ES_tradnl" sz="3600" dirty="0"/>
              <a:t>Por qué escogieron LEAD</a:t>
            </a:r>
          </a:p>
        </p:txBody>
      </p:sp>
    </p:spTree>
    <p:extLst>
      <p:ext uri="{BB962C8B-B14F-4D97-AF65-F5344CB8AC3E}">
        <p14:creationId xmlns:p14="http://schemas.microsoft.com/office/powerpoint/2010/main" val="2293620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67543-2E26-5245-B372-FF7850E7E2AF}"/>
              </a:ext>
            </a:extLst>
          </p:cNvPr>
          <p:cNvSpPr>
            <a:spLocks noGrp="1"/>
          </p:cNvSpPr>
          <p:nvPr>
            <p:ph type="title"/>
          </p:nvPr>
        </p:nvSpPr>
        <p:spPr/>
        <p:txBody>
          <a:bodyPr/>
          <a:lstStyle/>
          <a:p>
            <a:r>
              <a:rPr lang="es-ES_tradnl" dirty="0"/>
              <a:t>3. Objetivos, y reglas de la clase</a:t>
            </a:r>
          </a:p>
        </p:txBody>
      </p:sp>
      <p:sp>
        <p:nvSpPr>
          <p:cNvPr id="3" name="Content Placeholder 2">
            <a:extLst>
              <a:ext uri="{FF2B5EF4-FFF2-40B4-BE49-F238E27FC236}">
                <a16:creationId xmlns:a16="http://schemas.microsoft.com/office/drawing/2014/main" id="{EF981065-7D8A-164F-9A40-CD2F8851D251}"/>
              </a:ext>
            </a:extLst>
          </p:cNvPr>
          <p:cNvSpPr>
            <a:spLocks noGrp="1"/>
          </p:cNvSpPr>
          <p:nvPr>
            <p:ph idx="1"/>
          </p:nvPr>
        </p:nvSpPr>
        <p:spPr>
          <a:xfrm>
            <a:off x="2565400" y="1422400"/>
            <a:ext cx="6845300" cy="4577027"/>
          </a:xfrm>
        </p:spPr>
        <p:txBody>
          <a:bodyPr>
            <a:normAutofit fontScale="92500" lnSpcReduction="20000"/>
          </a:bodyPr>
          <a:lstStyle/>
          <a:p>
            <a:pPr marL="0" indent="0">
              <a:spcAft>
                <a:spcPts val="1200"/>
              </a:spcAft>
              <a:buNone/>
            </a:pPr>
            <a:r>
              <a:rPr lang="es-CR" sz="3600" b="1" u="sng" dirty="0"/>
              <a:t>REGLAS</a:t>
            </a:r>
            <a:r>
              <a:rPr lang="es-CR" sz="3600" dirty="0"/>
              <a:t>:</a:t>
            </a:r>
          </a:p>
          <a:p>
            <a:pPr>
              <a:spcAft>
                <a:spcPts val="1200"/>
              </a:spcAft>
            </a:pPr>
            <a:r>
              <a:rPr lang="es-CR" sz="3600" dirty="0"/>
              <a:t>Cero prejuicios</a:t>
            </a:r>
          </a:p>
          <a:p>
            <a:pPr>
              <a:spcAft>
                <a:spcPts val="1200"/>
              </a:spcAft>
            </a:pPr>
            <a:r>
              <a:rPr lang="es-CR" sz="3600" dirty="0"/>
              <a:t>Ser puntuales y asistir a clase</a:t>
            </a:r>
          </a:p>
          <a:p>
            <a:pPr lvl="1">
              <a:spcAft>
                <a:spcPts val="1200"/>
              </a:spcAft>
            </a:pPr>
            <a:r>
              <a:rPr lang="es-ES" b="1" dirty="0"/>
              <a:t>Más de 3 ausencias justificadas o no justificadas pierden el curso</a:t>
            </a:r>
            <a:endParaRPr lang="es-CR" sz="3200" b="1" dirty="0"/>
          </a:p>
          <a:p>
            <a:pPr>
              <a:spcAft>
                <a:spcPts val="1200"/>
              </a:spcAft>
            </a:pPr>
            <a:r>
              <a:rPr lang="es-CR" sz="3600" dirty="0"/>
              <a:t>Estar presentes </a:t>
            </a:r>
          </a:p>
          <a:p>
            <a:pPr lvl="1">
              <a:spcAft>
                <a:spcPts val="1200"/>
              </a:spcAft>
            </a:pPr>
            <a:r>
              <a:rPr lang="es-CR" b="1" dirty="0"/>
              <a:t>Guardar teléfonos y computadoras durante toda la clase</a:t>
            </a:r>
          </a:p>
          <a:p>
            <a:pPr>
              <a:spcAft>
                <a:spcPts val="1200"/>
              </a:spcAft>
            </a:pPr>
            <a:r>
              <a:rPr lang="es-CR" sz="3600" dirty="0"/>
              <a:t>Participar</a:t>
            </a:r>
          </a:p>
          <a:p>
            <a:pPr marL="457200" indent="-457200">
              <a:spcAft>
                <a:spcPts val="1200"/>
              </a:spcAft>
              <a:buFont typeface="+mj-lt"/>
              <a:buAutoNum type="arabicPeriod"/>
            </a:pPr>
            <a:endParaRPr lang="es-ES_tradnl" sz="3600" dirty="0"/>
          </a:p>
        </p:txBody>
      </p:sp>
    </p:spTree>
    <p:extLst>
      <p:ext uri="{BB962C8B-B14F-4D97-AF65-F5344CB8AC3E}">
        <p14:creationId xmlns:p14="http://schemas.microsoft.com/office/powerpoint/2010/main" val="3335932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FDA33-8294-4648-90C8-D06235DC4394}"/>
              </a:ext>
            </a:extLst>
          </p:cNvPr>
          <p:cNvSpPr>
            <a:spLocks noGrp="1"/>
          </p:cNvSpPr>
          <p:nvPr>
            <p:ph type="title"/>
          </p:nvPr>
        </p:nvSpPr>
        <p:spPr/>
        <p:txBody>
          <a:bodyPr/>
          <a:lstStyle/>
          <a:p>
            <a:r>
              <a:rPr lang="es-ES_tradnl" dirty="0"/>
              <a:t>Impacto en trabajos</a:t>
            </a:r>
          </a:p>
        </p:txBody>
      </p:sp>
      <p:sp>
        <p:nvSpPr>
          <p:cNvPr id="3" name="Content Placeholder 2">
            <a:extLst>
              <a:ext uri="{FF2B5EF4-FFF2-40B4-BE49-F238E27FC236}">
                <a16:creationId xmlns:a16="http://schemas.microsoft.com/office/drawing/2014/main" id="{D984FC6C-2184-D745-ADFB-D858442690E9}"/>
              </a:ext>
            </a:extLst>
          </p:cNvPr>
          <p:cNvSpPr>
            <a:spLocks noGrp="1"/>
          </p:cNvSpPr>
          <p:nvPr>
            <p:ph idx="1"/>
          </p:nvPr>
        </p:nvSpPr>
        <p:spPr>
          <a:xfrm>
            <a:off x="838200" y="1105597"/>
            <a:ext cx="4399844" cy="4802389"/>
          </a:xfrm>
        </p:spPr>
        <p:txBody>
          <a:bodyPr>
            <a:normAutofit/>
          </a:bodyPr>
          <a:lstStyle/>
          <a:p>
            <a:pPr marL="0" indent="0">
              <a:buNone/>
            </a:pPr>
            <a:r>
              <a:rPr lang="es-ES_tradnl" sz="1800" dirty="0"/>
              <a:t>Impacto de la tecnología hará profesiones y funciones de trabajadores actuales obsoletas</a:t>
            </a:r>
          </a:p>
          <a:p>
            <a:pPr marL="0" indent="0">
              <a:buNone/>
            </a:pPr>
            <a:endParaRPr lang="es-ES_tradnl" sz="1800" dirty="0"/>
          </a:p>
          <a:p>
            <a:pPr marL="0" indent="0">
              <a:buNone/>
            </a:pPr>
            <a:r>
              <a:rPr lang="es-ES_tradnl" sz="1800" dirty="0"/>
              <a:t>Respuesta debe de ir en dos vías:</a:t>
            </a:r>
          </a:p>
          <a:p>
            <a:pPr marL="0" indent="0">
              <a:buNone/>
            </a:pPr>
            <a:endParaRPr lang="es-ES_tradnl" sz="1800" dirty="0"/>
          </a:p>
          <a:p>
            <a:pPr marL="457200" indent="-457200">
              <a:buFont typeface="+mj-lt"/>
              <a:buAutoNum type="arabicPeriod"/>
            </a:pPr>
            <a:r>
              <a:rPr lang="es-ES_tradnl" sz="1800" dirty="0"/>
              <a:t>Desarrollar a las personas en sus destrezas </a:t>
            </a:r>
            <a:r>
              <a:rPr lang="es-ES_tradnl" sz="1800" b="1" dirty="0"/>
              <a:t>humanas </a:t>
            </a:r>
            <a:r>
              <a:rPr lang="es-ES_tradnl" sz="1800" dirty="0"/>
              <a:t>(pensamiento crítico, </a:t>
            </a:r>
            <a:r>
              <a:rPr lang="es-ES_tradnl" sz="1800" dirty="0" err="1"/>
              <a:t>int</a:t>
            </a:r>
            <a:r>
              <a:rPr lang="es-ES_tradnl" sz="1800" dirty="0"/>
              <a:t>. emocional, creatividad, liderazgo, iniciativa, </a:t>
            </a:r>
            <a:r>
              <a:rPr lang="es-ES_tradnl" sz="1800" dirty="0" err="1"/>
              <a:t>etc</a:t>
            </a:r>
            <a:r>
              <a:rPr lang="es-ES_tradnl" sz="1800" dirty="0"/>
              <a:t>)</a:t>
            </a:r>
          </a:p>
          <a:p>
            <a:pPr marL="457200" indent="-457200">
              <a:buFont typeface="+mj-lt"/>
              <a:buAutoNum type="arabicPeriod"/>
            </a:pPr>
            <a:r>
              <a:rPr lang="es-ES_tradnl" sz="1800" dirty="0"/>
              <a:t>Educar en el </a:t>
            </a:r>
            <a:r>
              <a:rPr lang="es-ES_tradnl" sz="1800" b="1" dirty="0"/>
              <a:t>uso de las nuevas tecnología</a:t>
            </a:r>
            <a:r>
              <a:rPr lang="es-ES_tradnl" sz="1800" dirty="0"/>
              <a:t> (programación, I.A., data </a:t>
            </a:r>
            <a:r>
              <a:rPr lang="es-ES_tradnl" sz="1800" dirty="0" err="1"/>
              <a:t>science</a:t>
            </a:r>
            <a:r>
              <a:rPr lang="es-ES_tradnl" sz="1800" dirty="0"/>
              <a:t>, </a:t>
            </a:r>
            <a:r>
              <a:rPr lang="es-ES_tradnl" sz="1800" dirty="0" err="1"/>
              <a:t>cloud</a:t>
            </a:r>
            <a:r>
              <a:rPr lang="es-ES_tradnl" sz="1800" dirty="0"/>
              <a:t>, </a:t>
            </a:r>
            <a:r>
              <a:rPr lang="es-ES_tradnl" sz="1800" dirty="0" err="1"/>
              <a:t>etc</a:t>
            </a:r>
            <a:r>
              <a:rPr lang="es-ES_tradnl" sz="1800" dirty="0"/>
              <a:t>)</a:t>
            </a:r>
            <a:endParaRPr lang="es-ES_tradnl" sz="1800" b="1" dirty="0"/>
          </a:p>
        </p:txBody>
      </p:sp>
      <p:pic>
        <p:nvPicPr>
          <p:cNvPr id="4" name="Picture 3">
            <a:extLst>
              <a:ext uri="{FF2B5EF4-FFF2-40B4-BE49-F238E27FC236}">
                <a16:creationId xmlns:a16="http://schemas.microsoft.com/office/drawing/2014/main" id="{FD33CE0E-D71E-2C40-9415-BC03DAFA675D}"/>
              </a:ext>
            </a:extLst>
          </p:cNvPr>
          <p:cNvPicPr>
            <a:picLocks noChangeAspect="1"/>
          </p:cNvPicPr>
          <p:nvPr/>
        </p:nvPicPr>
        <p:blipFill>
          <a:blip r:embed="rId2"/>
          <a:stretch>
            <a:fillRect/>
          </a:stretch>
        </p:blipFill>
        <p:spPr>
          <a:xfrm>
            <a:off x="5323324" y="0"/>
            <a:ext cx="6868676" cy="6868676"/>
          </a:xfrm>
          <a:prstGeom prst="rect">
            <a:avLst/>
          </a:prstGeom>
        </p:spPr>
      </p:pic>
    </p:spTree>
    <p:extLst>
      <p:ext uri="{BB962C8B-B14F-4D97-AF65-F5344CB8AC3E}">
        <p14:creationId xmlns:p14="http://schemas.microsoft.com/office/powerpoint/2010/main" val="1613311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E89A3-BC94-5448-BBB1-9C7EFCB1AA9E}"/>
              </a:ext>
            </a:extLst>
          </p:cNvPr>
          <p:cNvSpPr>
            <a:spLocks noGrp="1"/>
          </p:cNvSpPr>
          <p:nvPr>
            <p:ph type="title"/>
          </p:nvPr>
        </p:nvSpPr>
        <p:spPr/>
        <p:txBody>
          <a:bodyPr/>
          <a:lstStyle/>
          <a:p>
            <a:r>
              <a:rPr lang="es-ES_tradnl" dirty="0"/>
              <a:t>UBER y su incertidumbre a futuro</a:t>
            </a:r>
          </a:p>
        </p:txBody>
      </p:sp>
      <p:sp>
        <p:nvSpPr>
          <p:cNvPr id="3" name="Content Placeholder 2">
            <a:extLst>
              <a:ext uri="{FF2B5EF4-FFF2-40B4-BE49-F238E27FC236}">
                <a16:creationId xmlns:a16="http://schemas.microsoft.com/office/drawing/2014/main" id="{9D2DFB98-4C9B-8B4C-A436-583CEAB04997}"/>
              </a:ext>
            </a:extLst>
          </p:cNvPr>
          <p:cNvSpPr>
            <a:spLocks noGrp="1"/>
          </p:cNvSpPr>
          <p:nvPr>
            <p:ph idx="1"/>
          </p:nvPr>
        </p:nvSpPr>
        <p:spPr/>
        <p:txBody>
          <a:bodyPr/>
          <a:lstStyle/>
          <a:p>
            <a:r>
              <a:rPr lang="es-ES_tradnl" dirty="0"/>
              <a:t>Qué es UBER?</a:t>
            </a:r>
          </a:p>
          <a:p>
            <a:r>
              <a:rPr lang="es-ES_tradnl" dirty="0"/>
              <a:t>Por qué se diferencia de servicios comparables?</a:t>
            </a:r>
          </a:p>
          <a:p>
            <a:r>
              <a:rPr lang="es-ES_tradnl" dirty="0"/>
              <a:t>Cual es el modelo de negocio de UBER?</a:t>
            </a:r>
          </a:p>
          <a:p>
            <a:r>
              <a:rPr lang="es-ES_tradnl" dirty="0"/>
              <a:t>Qué sostiene los ingresos de la compañía?</a:t>
            </a:r>
          </a:p>
          <a:p>
            <a:r>
              <a:rPr lang="es-ES_tradnl" dirty="0"/>
              <a:t>Qué habilitó su crecimiento?</a:t>
            </a:r>
          </a:p>
          <a:p>
            <a:r>
              <a:rPr lang="es-ES_tradnl" dirty="0"/>
              <a:t>Es una empresa sana que va a perdurar en el tiempo?</a:t>
            </a:r>
          </a:p>
          <a:p>
            <a:r>
              <a:rPr lang="es-ES_tradnl" dirty="0"/>
              <a:t>Qué es más importante, crecimiento o rentabilidad?</a:t>
            </a:r>
          </a:p>
          <a:p>
            <a:endParaRPr lang="es-ES_tradnl" dirty="0"/>
          </a:p>
        </p:txBody>
      </p:sp>
    </p:spTree>
    <p:extLst>
      <p:ext uri="{BB962C8B-B14F-4D97-AF65-F5344CB8AC3E}">
        <p14:creationId xmlns:p14="http://schemas.microsoft.com/office/powerpoint/2010/main" val="767118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67543-2E26-5245-B372-FF7850E7E2AF}"/>
              </a:ext>
            </a:extLst>
          </p:cNvPr>
          <p:cNvSpPr>
            <a:spLocks noGrp="1"/>
          </p:cNvSpPr>
          <p:nvPr>
            <p:ph type="title"/>
          </p:nvPr>
        </p:nvSpPr>
        <p:spPr/>
        <p:txBody>
          <a:bodyPr/>
          <a:lstStyle/>
          <a:p>
            <a:r>
              <a:rPr lang="es-ES_tradnl" dirty="0"/>
              <a:t>3. Objetivos, y reglas de la clase</a:t>
            </a:r>
          </a:p>
        </p:txBody>
      </p:sp>
      <p:sp>
        <p:nvSpPr>
          <p:cNvPr id="3" name="Content Placeholder 2">
            <a:extLst>
              <a:ext uri="{FF2B5EF4-FFF2-40B4-BE49-F238E27FC236}">
                <a16:creationId xmlns:a16="http://schemas.microsoft.com/office/drawing/2014/main" id="{EF981065-7D8A-164F-9A40-CD2F8851D251}"/>
              </a:ext>
            </a:extLst>
          </p:cNvPr>
          <p:cNvSpPr>
            <a:spLocks noGrp="1"/>
          </p:cNvSpPr>
          <p:nvPr>
            <p:ph idx="1"/>
          </p:nvPr>
        </p:nvSpPr>
        <p:spPr>
          <a:xfrm>
            <a:off x="838200" y="1168401"/>
            <a:ext cx="10515600" cy="5324474"/>
          </a:xfrm>
        </p:spPr>
        <p:txBody>
          <a:bodyPr>
            <a:normAutofit fontScale="85000" lnSpcReduction="10000"/>
          </a:bodyPr>
          <a:lstStyle/>
          <a:p>
            <a:pPr marL="0" indent="0">
              <a:spcAft>
                <a:spcPts val="600"/>
              </a:spcAft>
              <a:buNone/>
            </a:pPr>
            <a:r>
              <a:rPr lang="es-CR" sz="3600" b="1" u="sng" dirty="0"/>
              <a:t>OBJETIVOS:</a:t>
            </a:r>
          </a:p>
          <a:p>
            <a:pPr marL="0" indent="0">
              <a:spcAft>
                <a:spcPts val="600"/>
              </a:spcAft>
              <a:buNone/>
            </a:pPr>
            <a:r>
              <a:rPr lang="es-ES" dirty="0"/>
              <a:t>Ubicar al estudiante en los principios elementales y básicos de las ciencias empresariales. Se brindarán las bases conceptuales requeridas para comprender el ejercicio empresarial.</a:t>
            </a:r>
          </a:p>
          <a:p>
            <a:pPr marL="0" indent="0">
              <a:spcAft>
                <a:spcPts val="600"/>
              </a:spcAft>
              <a:buNone/>
            </a:pPr>
            <a:r>
              <a:rPr lang="es-ES" dirty="0"/>
              <a:t>Durante el desarrollo del curso se promoverán las siguientes habilidades:</a:t>
            </a:r>
            <a:endParaRPr lang="en-US" dirty="0"/>
          </a:p>
          <a:p>
            <a:pPr lvl="0">
              <a:spcAft>
                <a:spcPts val="600"/>
              </a:spcAft>
            </a:pPr>
            <a:r>
              <a:rPr lang="es-ES" dirty="0"/>
              <a:t>Comprender la evolución de las ciencias empresariales.</a:t>
            </a:r>
          </a:p>
          <a:p>
            <a:pPr lvl="0">
              <a:spcAft>
                <a:spcPts val="600"/>
              </a:spcAft>
            </a:pPr>
            <a:r>
              <a:rPr lang="es-ES" dirty="0"/>
              <a:t>Diferenciar los conceptos básicos del ejercicio de la administración de negocios.</a:t>
            </a:r>
            <a:endParaRPr lang="en-US" dirty="0"/>
          </a:p>
          <a:p>
            <a:pPr lvl="0">
              <a:spcAft>
                <a:spcPts val="600"/>
              </a:spcAft>
            </a:pPr>
            <a:r>
              <a:rPr lang="es-ES" dirty="0"/>
              <a:t>Identificar las funciones propias del profesional en ciencias empresariales.</a:t>
            </a:r>
            <a:endParaRPr lang="en-US" dirty="0"/>
          </a:p>
          <a:p>
            <a:pPr lvl="0">
              <a:lnSpc>
                <a:spcPct val="140000"/>
              </a:lnSpc>
              <a:spcAft>
                <a:spcPts val="600"/>
              </a:spcAft>
            </a:pPr>
            <a:r>
              <a:rPr lang="es-ES" dirty="0"/>
              <a:t>Identificar la estructura de una empresa y los elementos requeridos para administrarla.</a:t>
            </a:r>
            <a:endParaRPr lang="en-US" dirty="0"/>
          </a:p>
          <a:p>
            <a:pPr marL="457200" indent="-457200">
              <a:spcAft>
                <a:spcPts val="600"/>
              </a:spcAft>
              <a:buFont typeface="+mj-lt"/>
              <a:buAutoNum type="arabicPeriod"/>
            </a:pPr>
            <a:endParaRPr lang="es-ES_tradnl" sz="3600" dirty="0"/>
          </a:p>
        </p:txBody>
      </p:sp>
    </p:spTree>
    <p:extLst>
      <p:ext uri="{BB962C8B-B14F-4D97-AF65-F5344CB8AC3E}">
        <p14:creationId xmlns:p14="http://schemas.microsoft.com/office/powerpoint/2010/main" val="1113132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LEAD-Presentación AA 190403-V1" id="{AB3101CE-5C94-4248-98CB-FAA1C41085BB}" vid="{C448A266-6248-A749-B6E7-073C3AAA52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Tema de Office</Template>
  <TotalTime>7976</TotalTime>
  <Words>2174</Words>
  <Application>Microsoft Macintosh PowerPoint</Application>
  <PresentationFormat>Widescreen</PresentationFormat>
  <Paragraphs>311</Paragraphs>
  <Slides>30</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Arial</vt:lpstr>
      <vt:lpstr>Calibri</vt:lpstr>
      <vt:lpstr>Gill Sans MT</vt:lpstr>
      <vt:lpstr>Helvetica</vt:lpstr>
      <vt:lpstr>Lucida Sans</vt:lpstr>
      <vt:lpstr>Tahoma</vt:lpstr>
      <vt:lpstr>Times New Roman</vt:lpstr>
      <vt:lpstr>Wingdings</vt:lpstr>
      <vt:lpstr>Tema de Office</vt:lpstr>
      <vt:lpstr>Introducción a la Administración de Negocios</vt:lpstr>
      <vt:lpstr>Información del Profesor</vt:lpstr>
      <vt:lpstr>Agenda de hoy</vt:lpstr>
      <vt:lpstr>1. Pilares del curso e intervenciones</vt:lpstr>
      <vt:lpstr>2. Presentación de estudiantes</vt:lpstr>
      <vt:lpstr>3. Objetivos, y reglas de la clase</vt:lpstr>
      <vt:lpstr>Impacto en trabajos</vt:lpstr>
      <vt:lpstr>UBER y su incertidumbre a futuro</vt:lpstr>
      <vt:lpstr>3. Objetivos, y reglas de la clase</vt:lpstr>
      <vt:lpstr>4. Evaluación</vt:lpstr>
      <vt:lpstr>5. Descripción del curso</vt:lpstr>
      <vt:lpstr>6. Expectativas del curso de estudiantes</vt:lpstr>
      <vt:lpstr>Contenidos</vt:lpstr>
      <vt:lpstr>Contenidos</vt:lpstr>
      <vt:lpstr>Contenidos</vt:lpstr>
      <vt:lpstr>Contenidos</vt:lpstr>
      <vt:lpstr>Contenidos</vt:lpstr>
      <vt:lpstr>Contenidos</vt:lpstr>
      <vt:lpstr> 8. Entrando en materia… Qué es una organización?</vt:lpstr>
      <vt:lpstr>Que es Administración de Empresas:</vt:lpstr>
      <vt:lpstr>Que es Administración de Empresas:</vt:lpstr>
      <vt:lpstr>Áreas de la Disciplina</vt:lpstr>
      <vt:lpstr>PowerPoint Presentation</vt:lpstr>
      <vt:lpstr>Todas las definiciones contienen ciertos elementos en común:</vt:lpstr>
      <vt:lpstr>Que es una empresa:</vt:lpstr>
      <vt:lpstr>Que es una empresa</vt:lpstr>
      <vt:lpstr>Etimología</vt:lpstr>
      <vt:lpstr>FODA</vt:lpstr>
      <vt:lpstr>FODA</vt:lpstr>
      <vt:lpstr>Modelo de Toma de Decisiones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Armando González</dc:creator>
  <cp:lastModifiedBy>Armando González</cp:lastModifiedBy>
  <cp:revision>21</cp:revision>
  <dcterms:created xsi:type="dcterms:W3CDTF">2019-05-15T02:47:44Z</dcterms:created>
  <dcterms:modified xsi:type="dcterms:W3CDTF">2020-01-13T23:56:01Z</dcterms:modified>
</cp:coreProperties>
</file>

<file path=docProps/thumbnail.jpeg>
</file>